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71" r:id="rId5"/>
    <p:sldId id="272" r:id="rId6"/>
    <p:sldId id="256" r:id="rId7"/>
    <p:sldId id="261" r:id="rId8"/>
    <p:sldId id="258" r:id="rId9"/>
    <p:sldId id="262" r:id="rId10"/>
    <p:sldId id="259" r:id="rId11"/>
    <p:sldId id="263" r:id="rId12"/>
    <p:sldId id="264" r:id="rId13"/>
    <p:sldId id="260" r:id="rId14"/>
    <p:sldId id="265" r:id="rId15"/>
    <p:sldId id="266" r:id="rId16"/>
    <p:sldId id="267" r:id="rId17"/>
    <p:sldId id="273" r:id="rId18"/>
    <p:sldId id="281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80BA"/>
    <a:srgbClr val="094375"/>
    <a:srgbClr val="4FB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DED2-ADDA-A173-2704-ACC279D62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12F80-EB32-1ED9-4AAA-436EBC120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F3B00-8C26-AF4C-8C45-DC8F7E9A7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1120-AF49-43A1-9DFC-1D179F26894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2E40A-E742-E701-B0EB-64F9CFCC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C3197-98D4-E4D7-50D5-782206CC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C6D36-C9B8-4E9E-802E-E99CFD14B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807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D77D8-13D8-96B5-19F4-8DD266B1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E416C-790E-F4DC-176F-257BC2B03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5A399-1771-BA28-8589-2BCD6AFA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1120-AF49-43A1-9DFC-1D179F26894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3E2D1-E033-352E-7CB3-0FA97C842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CC181-19CC-8364-8C3A-A378C410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C6D36-C9B8-4E9E-802E-E99CFD14B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0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D85617-AAE9-5488-F125-19067B20EC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A07D5-050B-2F35-CDA1-EEF066091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69B41-F5CC-938E-4A22-4A8C09C6F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1120-AF49-43A1-9DFC-1D179F26894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3FAAF-7441-7300-A2D1-C543F3056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CD052-498B-365B-AF3B-6C21FB2FC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C6D36-C9B8-4E9E-802E-E99CFD14B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20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6699-9E8F-3C5D-5B57-5FAD71BB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4D5DE-7E69-BEDC-6D03-2FA8B27C9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57127-A15F-3AD9-6B08-9848A573B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1120-AF49-43A1-9DFC-1D179F26894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62796-B88E-F1D0-89D2-BBAB5628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779E5-83CA-7DAD-C634-81D05436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C6D36-C9B8-4E9E-802E-E99CFD14B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03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3779-F02C-4D40-35A2-F88EC97A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13FFC-F531-86E8-B669-301883E7C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6E467-802F-5CD0-FD02-F0BC136A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1120-AF49-43A1-9DFC-1D179F26894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991E2-6AEA-7633-60FC-36BDC9BE2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F92AF-D57D-4CE0-7F74-B8DB05790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C6D36-C9B8-4E9E-802E-E99CFD14B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81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27497-E61E-8487-0101-A6016F68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C659-3F71-2768-BF41-F70C792AE2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5EE99-F990-3321-B4D5-3A1CAB486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87BAE-0EB2-A0E5-375C-327FBDFF1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1120-AF49-43A1-9DFC-1D179F26894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4FFA3-6BD2-E50E-A733-93B379B0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08526-AD4B-5460-59E3-0C5B3EB2A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C6D36-C9B8-4E9E-802E-E99CFD14B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3547-350C-9145-BE26-B4D5DFF4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9D222-2507-F690-3384-7DF113787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0AFB5D-EA6C-80F4-7D3A-EE318A5CE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5C2CD7-907C-10AE-7A2F-A1B23233F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F4DF3-AFA6-8359-239F-7D00D235E2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7B6919-1FF9-4BA4-E601-39BBD94D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1120-AF49-43A1-9DFC-1D179F26894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221AB4-9B9B-17C7-9673-32ECE7724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980512-BAF5-0D75-21F7-08F91DF3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C6D36-C9B8-4E9E-802E-E99CFD14B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81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147F-4EAC-98E0-4A72-39661969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22CFCA-6BD4-3FE7-541F-27865A3D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1120-AF49-43A1-9DFC-1D179F26894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32EF97-0B33-0118-59CD-967CD4252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54D48-6F30-7D6F-25CC-1859C920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C6D36-C9B8-4E9E-802E-E99CFD14B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602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09908-B206-1BAC-E91D-5F003530E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1120-AF49-43A1-9DFC-1D179F26894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C64D9-17D6-1DDB-F5BE-62AD22F04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63CF7-D16C-EEF3-DC37-D390F0E1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C6D36-C9B8-4E9E-802E-E99CFD14B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107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E697-F19F-830B-4CEA-4134BEBDB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995DE-6A18-D7AA-0607-7C529AF26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7194B-3892-85A1-CCFB-A3C2169D4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CA3E4-0CA4-D751-182B-EBDE18143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1120-AF49-43A1-9DFC-1D179F26894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CE612-0338-D8E1-B505-40E4BB20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257E8-ED99-6B28-1254-0521340B7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C6D36-C9B8-4E9E-802E-E99CFD14B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45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F841B-2247-1D77-FF92-FF59A94B3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28A79A-C964-8907-6BC0-465B3677E2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40A10-10F5-8244-B513-A6D6A1130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90962-B77F-2EA7-2421-29B99D1BC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1120-AF49-43A1-9DFC-1D179F26894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A6236-7554-34F0-8FD0-1E14AB14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E75EC-8500-F08F-A6F5-B27D6EDC2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C6D36-C9B8-4E9E-802E-E99CFD14B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28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23805-1989-AC27-20E9-255D440D1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35EBC-67BA-C785-A1E6-030B455D5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C416B-78B7-BA13-95D5-EF0C21A6D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71120-AF49-43A1-9DFC-1D179F26894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4FBDE-E509-5EF9-BE14-FCDABCC6C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B39A6-9804-5984-4CFB-53B1E0277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C6D36-C9B8-4E9E-802E-E99CFD14B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357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3.png"/><Relationship Id="rId9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image" Target="../media/image2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06E600-1208-15B6-0DF3-9CB14C441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A70C4AB-A7C9-E74A-6B20-9C087AA1F71F}"/>
              </a:ext>
            </a:extLst>
          </p:cNvPr>
          <p:cNvSpPr/>
          <p:nvPr/>
        </p:nvSpPr>
        <p:spPr>
          <a:xfrm>
            <a:off x="365530" y="241697"/>
            <a:ext cx="11630025" cy="6374606"/>
          </a:xfrm>
          <a:prstGeom prst="roundRect">
            <a:avLst>
              <a:gd name="adj" fmla="val 259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B9B84C-EE1E-9038-0069-BFA848919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10" y="1560178"/>
            <a:ext cx="1769228" cy="1731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491D46-D7A9-9BAF-9F0F-778485F76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591" y="412299"/>
            <a:ext cx="1147879" cy="1147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0FB3F7-BEC4-762F-7CFD-F1A46B1847FF}"/>
              </a:ext>
            </a:extLst>
          </p:cNvPr>
          <p:cNvSpPr txBox="1"/>
          <p:nvPr/>
        </p:nvSpPr>
        <p:spPr>
          <a:xfrm>
            <a:off x="1546460" y="6122536"/>
            <a:ext cx="926816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500" dirty="0">
                <a:solidFill>
                  <a:schemeClr val="bg1">
                    <a:lumMod val="65000"/>
                  </a:schemeClr>
                </a:solidFill>
              </a:rPr>
              <a:t>This project was developed as part of the Microsoft Fabric Mini Data Analytics Bootcamp conducted by Codebasics.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7841E5-6780-F32F-27BA-5D7BA52B7827}"/>
              </a:ext>
            </a:extLst>
          </p:cNvPr>
          <p:cNvSpPr/>
          <p:nvPr/>
        </p:nvSpPr>
        <p:spPr>
          <a:xfrm>
            <a:off x="4481038" y="2141332"/>
            <a:ext cx="32299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AtliQ Mart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8BEBE-7E37-5782-9CA2-7FCF38E240DC}"/>
              </a:ext>
            </a:extLst>
          </p:cNvPr>
          <p:cNvSpPr txBox="1"/>
          <p:nvPr/>
        </p:nvSpPr>
        <p:spPr>
          <a:xfrm>
            <a:off x="4511090" y="2951946"/>
            <a:ext cx="33389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94375"/>
                </a:solidFill>
              </a:rPr>
              <a:t>SUPPLY CHAIN PROJECT </a:t>
            </a:r>
            <a:endParaRPr lang="en-IN" sz="2500" b="1" dirty="0">
              <a:solidFill>
                <a:srgbClr val="09437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E3A4F7-07AF-B0E9-FE6C-9FD24CE3642D}"/>
              </a:ext>
            </a:extLst>
          </p:cNvPr>
          <p:cNvSpPr txBox="1"/>
          <p:nvPr/>
        </p:nvSpPr>
        <p:spPr>
          <a:xfrm>
            <a:off x="7377396" y="2990418"/>
            <a:ext cx="3229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780BA"/>
                </a:solidFill>
              </a:rPr>
              <a:t>Retail &amp; FMCG Sector </a:t>
            </a:r>
            <a:endParaRPr lang="en-IN" sz="2000" dirty="0">
              <a:solidFill>
                <a:srgbClr val="2780B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A7F711-2954-D9C8-C192-F1D97DB6AFBB}"/>
              </a:ext>
            </a:extLst>
          </p:cNvPr>
          <p:cNvSpPr txBox="1"/>
          <p:nvPr/>
        </p:nvSpPr>
        <p:spPr>
          <a:xfrm>
            <a:off x="4426548" y="4011320"/>
            <a:ext cx="3338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4FB6F0"/>
                </a:solidFill>
              </a:rPr>
              <a:t>Presented by : Sachin Savkare </a:t>
            </a:r>
            <a:endParaRPr lang="en-IN" sz="2000" dirty="0">
              <a:solidFill>
                <a:srgbClr val="4FB6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077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0C7AD1-2057-1024-C7FE-4ED141379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05A49-F892-A6ED-3033-5FD4BF998F98}"/>
              </a:ext>
            </a:extLst>
          </p:cNvPr>
          <p:cNvSpPr/>
          <p:nvPr/>
        </p:nvSpPr>
        <p:spPr>
          <a:xfrm>
            <a:off x="365530" y="241697"/>
            <a:ext cx="11630025" cy="6374606"/>
          </a:xfrm>
          <a:prstGeom prst="roundRect">
            <a:avLst>
              <a:gd name="adj" fmla="val 2596"/>
            </a:avLst>
          </a:prstGeom>
          <a:solidFill>
            <a:srgbClr val="2780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0896AF-5667-1DDA-5A93-FCB9ECFE2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611" y="353088"/>
            <a:ext cx="487497" cy="4770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707671-C8C6-3E26-0E2C-1E3358A9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69" y="5852833"/>
            <a:ext cx="678659" cy="6786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9D6E30-9BDB-D4C1-6390-87F848B52D48}"/>
              </a:ext>
            </a:extLst>
          </p:cNvPr>
          <p:cNvSpPr txBox="1"/>
          <p:nvPr/>
        </p:nvSpPr>
        <p:spPr>
          <a:xfrm>
            <a:off x="6556602" y="1004494"/>
            <a:ext cx="5086758" cy="46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b="1" dirty="0">
                <a:solidFill>
                  <a:schemeClr val="bg1"/>
                </a:solidFill>
              </a:rPr>
              <a:t>2.   IF % (In-Full %)</a:t>
            </a:r>
          </a:p>
          <a:p>
            <a:pPr>
              <a:lnSpc>
                <a:spcPct val="150000"/>
              </a:lnSpc>
            </a:pPr>
            <a:endParaRPr lang="en-IN" sz="5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500" b="1" dirty="0"/>
              <a:t>Key Insights:</a:t>
            </a:r>
            <a:endParaRPr lang="en-IN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Performance is significantly </a:t>
            </a:r>
            <a:r>
              <a:rPr lang="en-IN" sz="1500" b="1" dirty="0">
                <a:solidFill>
                  <a:schemeClr val="bg1"/>
                </a:solidFill>
              </a:rPr>
              <a:t>below the OT target of 76.51%</a:t>
            </a:r>
            <a:r>
              <a:rPr lang="en-IN" sz="1500" dirty="0">
                <a:solidFill>
                  <a:schemeClr val="bg1"/>
                </a:solidFill>
              </a:rPr>
              <a:t>, with values mostly between </a:t>
            </a:r>
            <a:r>
              <a:rPr lang="en-IN" sz="1500" b="1" dirty="0">
                <a:solidFill>
                  <a:schemeClr val="bg1"/>
                </a:solidFill>
              </a:rPr>
              <a:t>44% to 60%</a:t>
            </a:r>
            <a:r>
              <a:rPr lang="en-IN" sz="15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Occasional spikes in June (65.38%) and August (60.11%) suggest </a:t>
            </a:r>
            <a:r>
              <a:rPr lang="en-IN" sz="1500" b="1" dirty="0">
                <a:solidFill>
                  <a:schemeClr val="bg1"/>
                </a:solidFill>
              </a:rPr>
              <a:t>temporary improvements</a:t>
            </a:r>
            <a:r>
              <a:rPr lang="en-IN" sz="15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Surat showed the most stability; </a:t>
            </a:r>
            <a:r>
              <a:rPr lang="en-IN" sz="1500" b="1" dirty="0">
                <a:solidFill>
                  <a:schemeClr val="bg1"/>
                </a:solidFill>
              </a:rPr>
              <a:t>Ahmedabad had wider fluctuations</a:t>
            </a:r>
            <a:r>
              <a:rPr lang="en-IN" sz="15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IN" sz="1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500" b="1" dirty="0"/>
              <a:t>Recommendations:</a:t>
            </a:r>
          </a:p>
          <a:p>
            <a:pPr>
              <a:lnSpc>
                <a:spcPct val="150000"/>
              </a:lnSpc>
            </a:pPr>
            <a:endParaRPr lang="en-IN" sz="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Prioritize </a:t>
            </a:r>
            <a:r>
              <a:rPr lang="en-IN" sz="1500" b="1" dirty="0">
                <a:solidFill>
                  <a:schemeClr val="bg1"/>
                </a:solidFill>
              </a:rPr>
              <a:t>process standardization</a:t>
            </a:r>
            <a:r>
              <a:rPr lang="en-IN" sz="1500" dirty="0">
                <a:solidFill>
                  <a:schemeClr val="bg1"/>
                </a:solidFill>
              </a:rPr>
              <a:t> in Ahmedabad.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Investigate supply chain constraints leading to partial order fulfilment.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2B41301-D077-AB8E-7E84-0EC42777A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927" y="528113"/>
            <a:ext cx="346588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chemeClr val="accent2"/>
                </a:solidFill>
              </a:rPr>
              <a:t>Metric Performance Over Time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5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9F72-C827-F21C-8897-863D79217EA6}"/>
              </a:ext>
            </a:extLst>
          </p:cNvPr>
          <p:cNvSpPr txBox="1"/>
          <p:nvPr/>
        </p:nvSpPr>
        <p:spPr>
          <a:xfrm>
            <a:off x="822499" y="1005167"/>
            <a:ext cx="5601793" cy="4326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1500" b="1" dirty="0">
                <a:solidFill>
                  <a:schemeClr val="bg1"/>
                </a:solidFill>
              </a:rPr>
              <a:t>OT % (On-Time %)</a:t>
            </a:r>
          </a:p>
          <a:p>
            <a:pPr>
              <a:lnSpc>
                <a:spcPct val="150000"/>
              </a:lnSpc>
            </a:pPr>
            <a:endParaRPr lang="en-IN" sz="5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500" b="1" dirty="0">
                <a:solidFill>
                  <a:schemeClr val="bg1"/>
                </a:solidFill>
              </a:rPr>
              <a:t>Key Insights:</a:t>
            </a:r>
            <a:endParaRPr lang="en-IN" sz="1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500" dirty="0">
                <a:solidFill>
                  <a:schemeClr val="bg1"/>
                </a:solidFill>
              </a:rPr>
              <a:t>Target OT % = </a:t>
            </a:r>
            <a:r>
              <a:rPr lang="en-IN" sz="1500" b="1" dirty="0">
                <a:solidFill>
                  <a:schemeClr val="bg1"/>
                </a:solidFill>
              </a:rPr>
              <a:t>86.09%</a:t>
            </a:r>
            <a:r>
              <a:rPr lang="en-IN" sz="1500" dirty="0">
                <a:solidFill>
                  <a:schemeClr val="bg1"/>
                </a:solidFill>
              </a:rPr>
              <a:t>; performance remains </a:t>
            </a:r>
            <a:r>
              <a:rPr lang="en-IN" sz="1500" b="1" dirty="0">
                <a:solidFill>
                  <a:schemeClr val="bg1"/>
                </a:solidFill>
              </a:rPr>
              <a:t>15–25% below target</a:t>
            </a:r>
            <a:r>
              <a:rPr lang="en-IN" sz="1500" dirty="0">
                <a:solidFill>
                  <a:schemeClr val="bg1"/>
                </a:solidFill>
              </a:rPr>
              <a:t>, with fluctuating trends between 54–67%.</a:t>
            </a:r>
          </a:p>
          <a:p>
            <a:pPr>
              <a:lnSpc>
                <a:spcPct val="150000"/>
              </a:lnSpc>
            </a:pPr>
            <a:r>
              <a:rPr lang="en-IN" sz="1500" dirty="0">
                <a:solidFill>
                  <a:schemeClr val="bg1"/>
                </a:solidFill>
              </a:rPr>
              <a:t>May and August saw minor highs (67.63%, 64.60%) but are </a:t>
            </a:r>
            <a:r>
              <a:rPr lang="en-IN" sz="1500" b="1" dirty="0">
                <a:solidFill>
                  <a:schemeClr val="bg1"/>
                </a:solidFill>
              </a:rPr>
              <a:t>not sustained</a:t>
            </a:r>
            <a:r>
              <a:rPr lang="en-IN" sz="15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N" sz="1500" dirty="0">
                <a:solidFill>
                  <a:schemeClr val="bg1"/>
                </a:solidFill>
              </a:rPr>
              <a:t>Surat is relatively consistent; </a:t>
            </a:r>
            <a:r>
              <a:rPr lang="en-IN" sz="1500" b="1" dirty="0">
                <a:solidFill>
                  <a:schemeClr val="bg1"/>
                </a:solidFill>
              </a:rPr>
              <a:t>Ahmedabad shows high variance</a:t>
            </a:r>
            <a:r>
              <a:rPr lang="en-IN" sz="15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IN" sz="1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500" b="1" dirty="0"/>
              <a:t>Recommendations:</a:t>
            </a:r>
            <a:endParaRPr lang="en-IN" sz="1500" dirty="0"/>
          </a:p>
          <a:p>
            <a:pPr>
              <a:lnSpc>
                <a:spcPct val="150000"/>
              </a:lnSpc>
            </a:pPr>
            <a:r>
              <a:rPr lang="en-IN" sz="1500" dirty="0">
                <a:solidFill>
                  <a:schemeClr val="bg1"/>
                </a:solidFill>
              </a:rPr>
              <a:t>Conduct </a:t>
            </a:r>
            <a:r>
              <a:rPr lang="en-IN" sz="1500" b="1" dirty="0">
                <a:solidFill>
                  <a:schemeClr val="bg1"/>
                </a:solidFill>
              </a:rPr>
              <a:t>root cause analysis for delays</a:t>
            </a:r>
            <a:r>
              <a:rPr lang="en-IN" sz="15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N" sz="1500" dirty="0">
                <a:solidFill>
                  <a:schemeClr val="bg1"/>
                </a:solidFill>
              </a:rPr>
              <a:t>Introduce </a:t>
            </a:r>
            <a:r>
              <a:rPr lang="en-IN" sz="1500" b="1" dirty="0">
                <a:solidFill>
                  <a:schemeClr val="bg1"/>
                </a:solidFill>
              </a:rPr>
              <a:t>predictive analytics</a:t>
            </a:r>
            <a:r>
              <a:rPr lang="en-IN" sz="1500" dirty="0">
                <a:solidFill>
                  <a:schemeClr val="bg1"/>
                </a:solidFill>
              </a:rPr>
              <a:t> to forecast delays and reroute dispatches.</a:t>
            </a:r>
          </a:p>
        </p:txBody>
      </p:sp>
    </p:spTree>
    <p:extLst>
      <p:ext uri="{BB962C8B-B14F-4D97-AF65-F5344CB8AC3E}">
        <p14:creationId xmlns:p14="http://schemas.microsoft.com/office/powerpoint/2010/main" val="1853665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8D7436-734D-FE6D-0A14-CD2257415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3A880C-DFD1-771A-C57C-F94FE15703C0}"/>
              </a:ext>
            </a:extLst>
          </p:cNvPr>
          <p:cNvSpPr/>
          <p:nvPr/>
        </p:nvSpPr>
        <p:spPr>
          <a:xfrm>
            <a:off x="365530" y="241697"/>
            <a:ext cx="11630025" cy="6374606"/>
          </a:xfrm>
          <a:prstGeom prst="roundRect">
            <a:avLst>
              <a:gd name="adj" fmla="val 2596"/>
            </a:avLst>
          </a:prstGeom>
          <a:solidFill>
            <a:srgbClr val="2780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4144FC-E02E-EECA-E356-3442D2A73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611" y="353088"/>
            <a:ext cx="487497" cy="4770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5659EB-9DA1-3A3C-2452-813DA2E09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69" y="5852833"/>
            <a:ext cx="678659" cy="678659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E463237-5C30-5009-EBB1-6E8B931B3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927" y="528113"/>
            <a:ext cx="346588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/>
              <a:t>Metric Performance Over Time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5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5D183-5CAE-3820-9982-9EB9E96653B6}"/>
              </a:ext>
            </a:extLst>
          </p:cNvPr>
          <p:cNvSpPr txBox="1"/>
          <p:nvPr/>
        </p:nvSpPr>
        <p:spPr>
          <a:xfrm>
            <a:off x="755198" y="1177887"/>
            <a:ext cx="5249362" cy="3980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IN" sz="1500" b="1" dirty="0">
                <a:solidFill>
                  <a:schemeClr val="bg1"/>
                </a:solidFill>
              </a:rPr>
              <a:t>OTIF % (On-Time In-Full %)</a:t>
            </a:r>
          </a:p>
          <a:p>
            <a:pPr>
              <a:lnSpc>
                <a:spcPct val="150000"/>
              </a:lnSpc>
            </a:pPr>
            <a:endParaRPr lang="en-IN" sz="5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500" b="1" dirty="0"/>
              <a:t>Key Insights:</a:t>
            </a:r>
            <a:endParaRPr lang="en-IN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Overall OTIF performance remains </a:t>
            </a:r>
            <a:r>
              <a:rPr lang="en-IN" sz="1500" b="1" dirty="0">
                <a:solidFill>
                  <a:schemeClr val="bg1"/>
                </a:solidFill>
              </a:rPr>
              <a:t>weak</a:t>
            </a:r>
            <a:r>
              <a:rPr lang="en-IN" sz="1500" dirty="0">
                <a:solidFill>
                  <a:schemeClr val="bg1"/>
                </a:solidFill>
              </a:rPr>
              <a:t>, hovering around </a:t>
            </a:r>
            <a:r>
              <a:rPr lang="en-IN" sz="1500" b="1" dirty="0">
                <a:solidFill>
                  <a:schemeClr val="bg1"/>
                </a:solidFill>
              </a:rPr>
              <a:t>25–35%</a:t>
            </a:r>
            <a:r>
              <a:rPr lang="en-IN" sz="1500" dirty="0">
                <a:solidFill>
                  <a:schemeClr val="bg1"/>
                </a:solidFill>
              </a:rPr>
              <a:t>, far from a healthy benchmark (~65.91%).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June saw a </a:t>
            </a:r>
            <a:r>
              <a:rPr lang="en-IN" sz="1500" b="1" dirty="0">
                <a:solidFill>
                  <a:schemeClr val="bg1"/>
                </a:solidFill>
              </a:rPr>
              <a:t>small spike to 37.42%</a:t>
            </a:r>
            <a:r>
              <a:rPr lang="en-IN" sz="1500" dirty="0">
                <a:solidFill>
                  <a:schemeClr val="bg1"/>
                </a:solidFill>
              </a:rPr>
              <a:t>, followed by a drop again.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Significant </a:t>
            </a:r>
            <a:r>
              <a:rPr lang="en-IN" sz="1500" b="1" dirty="0">
                <a:solidFill>
                  <a:schemeClr val="bg1"/>
                </a:solidFill>
              </a:rPr>
              <a:t>regional consistency</a:t>
            </a:r>
            <a:r>
              <a:rPr lang="en-IN" sz="1500" dirty="0">
                <a:solidFill>
                  <a:schemeClr val="bg1"/>
                </a:solidFill>
              </a:rPr>
              <a:t>, but at </a:t>
            </a:r>
            <a:r>
              <a:rPr lang="en-IN" sz="1500" b="1" dirty="0">
                <a:solidFill>
                  <a:schemeClr val="bg1"/>
                </a:solidFill>
              </a:rPr>
              <a:t>low levels</a:t>
            </a:r>
            <a:r>
              <a:rPr lang="en-IN" sz="15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IN" sz="1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500" b="1" dirty="0"/>
              <a:t>Recommendations:</a:t>
            </a:r>
            <a:endParaRPr lang="en-IN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Need a </a:t>
            </a:r>
            <a:r>
              <a:rPr lang="en-IN" sz="1500" b="1" dirty="0">
                <a:solidFill>
                  <a:schemeClr val="bg1"/>
                </a:solidFill>
              </a:rPr>
              <a:t>combined intervention on both OT and IF metrics</a:t>
            </a:r>
            <a:r>
              <a:rPr lang="en-IN" sz="15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Create a cross-functional task force to focus on </a:t>
            </a:r>
            <a:r>
              <a:rPr lang="en-IN" sz="1500" b="1" dirty="0">
                <a:solidFill>
                  <a:schemeClr val="bg1"/>
                </a:solidFill>
              </a:rPr>
              <a:t>OTIF as a strategic KPI</a:t>
            </a:r>
            <a:r>
              <a:rPr lang="en-IN" sz="15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E3090-0A14-B22B-313F-3D45D43D3F66}"/>
              </a:ext>
            </a:extLst>
          </p:cNvPr>
          <p:cNvSpPr txBox="1"/>
          <p:nvPr/>
        </p:nvSpPr>
        <p:spPr>
          <a:xfrm>
            <a:off x="6214287" y="1177886"/>
            <a:ext cx="5337634" cy="4326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lang="en-IN" sz="1500" b="1" dirty="0">
                <a:solidFill>
                  <a:schemeClr val="bg1"/>
                </a:solidFill>
              </a:rPr>
              <a:t>LIFR % (Line Item Fill Rate)</a:t>
            </a:r>
          </a:p>
          <a:p>
            <a:pPr>
              <a:lnSpc>
                <a:spcPct val="150000"/>
              </a:lnSpc>
            </a:pPr>
            <a:endParaRPr lang="en-IN" sz="5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500" b="1" dirty="0"/>
              <a:t>Key Insights:</a:t>
            </a:r>
            <a:endParaRPr lang="en-IN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Stable performance around </a:t>
            </a:r>
            <a:r>
              <a:rPr lang="en-IN" sz="1500" b="1" dirty="0">
                <a:solidFill>
                  <a:schemeClr val="bg1"/>
                </a:solidFill>
              </a:rPr>
              <a:t>65–70%</a:t>
            </a:r>
            <a:r>
              <a:rPr lang="en-IN" sz="1500" dirty="0">
                <a:solidFill>
                  <a:schemeClr val="bg1"/>
                </a:solidFill>
              </a:rPr>
              <a:t>, but </a:t>
            </a:r>
            <a:r>
              <a:rPr lang="en-IN" sz="1500" b="1" dirty="0">
                <a:solidFill>
                  <a:schemeClr val="bg1"/>
                </a:solidFill>
              </a:rPr>
              <a:t>still below ideal benchmarks</a:t>
            </a:r>
            <a:r>
              <a:rPr lang="en-IN" sz="15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Surat outperforms Ahmedabad consistently; </a:t>
            </a:r>
            <a:r>
              <a:rPr lang="en-IN" sz="1500" b="1" dirty="0">
                <a:solidFill>
                  <a:schemeClr val="bg1"/>
                </a:solidFill>
              </a:rPr>
              <a:t>June saw a notable dip to 59.47%</a:t>
            </a:r>
            <a:r>
              <a:rPr lang="en-IN" sz="15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August showed </a:t>
            </a:r>
            <a:r>
              <a:rPr lang="en-IN" sz="1500" b="1" dirty="0">
                <a:solidFill>
                  <a:schemeClr val="bg1"/>
                </a:solidFill>
              </a:rPr>
              <a:t>slight recovery</a:t>
            </a:r>
            <a:r>
              <a:rPr lang="en-IN" sz="1500" dirty="0">
                <a:solidFill>
                  <a:schemeClr val="bg1"/>
                </a:solidFill>
              </a:rPr>
              <a:t> to 66.67%.</a:t>
            </a:r>
          </a:p>
          <a:p>
            <a:pPr>
              <a:lnSpc>
                <a:spcPct val="150000"/>
              </a:lnSpc>
            </a:pPr>
            <a:endParaRPr lang="en-IN" sz="1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500" b="1" dirty="0"/>
              <a:t>Recommendations:</a:t>
            </a:r>
            <a:endParaRPr lang="en-IN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Explore </a:t>
            </a:r>
            <a:r>
              <a:rPr lang="en-IN" sz="1500" b="1" dirty="0">
                <a:solidFill>
                  <a:schemeClr val="bg1"/>
                </a:solidFill>
              </a:rPr>
              <a:t>line-level inventory or system mismatch issues</a:t>
            </a:r>
            <a:r>
              <a:rPr lang="en-IN" sz="1500" dirty="0">
                <a:solidFill>
                  <a:schemeClr val="bg1"/>
                </a:solidFill>
              </a:rPr>
              <a:t> in June.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bg1"/>
                </a:solidFill>
              </a:rPr>
              <a:t>Replicate Surat’s operational practices</a:t>
            </a:r>
            <a:r>
              <a:rPr lang="en-IN" sz="1500" dirty="0">
                <a:solidFill>
                  <a:schemeClr val="bg1"/>
                </a:solidFill>
              </a:rPr>
              <a:t> across other zones.</a:t>
            </a:r>
          </a:p>
        </p:txBody>
      </p:sp>
    </p:spTree>
    <p:extLst>
      <p:ext uri="{BB962C8B-B14F-4D97-AF65-F5344CB8AC3E}">
        <p14:creationId xmlns:p14="http://schemas.microsoft.com/office/powerpoint/2010/main" val="1971473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F4F416-6234-2781-8033-4E7292D94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7DC54B-D916-F5EB-C449-C26792B8D40C}"/>
              </a:ext>
            </a:extLst>
          </p:cNvPr>
          <p:cNvSpPr/>
          <p:nvPr/>
        </p:nvSpPr>
        <p:spPr>
          <a:xfrm>
            <a:off x="333291" y="241697"/>
            <a:ext cx="11630025" cy="6374606"/>
          </a:xfrm>
          <a:prstGeom prst="roundRect">
            <a:avLst>
              <a:gd name="adj" fmla="val 2596"/>
            </a:avLst>
          </a:prstGeom>
          <a:solidFill>
            <a:srgbClr val="2780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D1F50C-F5BC-5FFA-2D53-5024900F3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69" y="5852833"/>
            <a:ext cx="678659" cy="678659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E0040650-EBB1-1762-2F57-DABD7C3A5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927" y="528113"/>
            <a:ext cx="3465885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/>
              <a:t>Metric Performance Over Time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5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7305E-2536-7AA0-5E1E-D595CA7A0B13}"/>
              </a:ext>
            </a:extLst>
          </p:cNvPr>
          <p:cNvSpPr txBox="1"/>
          <p:nvPr/>
        </p:nvSpPr>
        <p:spPr>
          <a:xfrm>
            <a:off x="755199" y="1114621"/>
            <a:ext cx="5016336" cy="5019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5"/>
            </a:pPr>
            <a:r>
              <a:rPr lang="en-IN" sz="1500" b="1" dirty="0">
                <a:solidFill>
                  <a:schemeClr val="bg1"/>
                </a:solidFill>
              </a:rPr>
              <a:t>VoFR % (Volume Fill Rate)</a:t>
            </a:r>
          </a:p>
          <a:p>
            <a:pPr>
              <a:lnSpc>
                <a:spcPct val="150000"/>
              </a:lnSpc>
            </a:pPr>
            <a:endParaRPr lang="en-IN" sz="5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500" b="1" dirty="0"/>
              <a:t>Key Insights:</a:t>
            </a:r>
            <a:endParaRPr lang="en-IN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VoFR shows </a:t>
            </a:r>
            <a:r>
              <a:rPr lang="en-IN" sz="1500" b="1" dirty="0">
                <a:solidFill>
                  <a:schemeClr val="bg1"/>
                </a:solidFill>
              </a:rPr>
              <a:t>exceptional stability</a:t>
            </a:r>
            <a:r>
              <a:rPr lang="en-IN" sz="1500" dirty="0">
                <a:solidFill>
                  <a:schemeClr val="bg1"/>
                </a:solidFill>
              </a:rPr>
              <a:t>, maintaining </a:t>
            </a:r>
            <a:r>
              <a:rPr lang="en-IN" sz="1500" b="1" dirty="0">
                <a:solidFill>
                  <a:schemeClr val="bg1"/>
                </a:solidFill>
              </a:rPr>
              <a:t>&gt;95.5% to 97.3%</a:t>
            </a:r>
            <a:r>
              <a:rPr lang="en-IN" sz="1500" dirty="0">
                <a:solidFill>
                  <a:schemeClr val="bg1"/>
                </a:solidFill>
              </a:rPr>
              <a:t> throughout all months.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Surat and Food Category lead consistently.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Even during other metric drops (like OTIF/IF), </a:t>
            </a:r>
            <a:r>
              <a:rPr lang="en-IN" sz="1500" b="1" dirty="0">
                <a:solidFill>
                  <a:schemeClr val="bg1"/>
                </a:solidFill>
              </a:rPr>
              <a:t>VoFR remained strong</a:t>
            </a:r>
            <a:r>
              <a:rPr lang="en-IN" sz="1500" dirty="0">
                <a:solidFill>
                  <a:schemeClr val="bg1"/>
                </a:solidFill>
              </a:rPr>
              <a:t>, indicating </a:t>
            </a:r>
            <a:r>
              <a:rPr lang="en-IN" sz="1500" b="1" dirty="0">
                <a:solidFill>
                  <a:schemeClr val="bg1"/>
                </a:solidFill>
              </a:rPr>
              <a:t>volume commitments are met</a:t>
            </a:r>
            <a:r>
              <a:rPr lang="en-IN" sz="15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IN" sz="1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500" b="1" dirty="0"/>
              <a:t>Recommendations</a:t>
            </a:r>
            <a:r>
              <a:rPr lang="en-IN" sz="1500" b="1" dirty="0">
                <a:solidFill>
                  <a:schemeClr val="bg1"/>
                </a:solidFill>
              </a:rPr>
              <a:t>:</a:t>
            </a:r>
            <a:endParaRPr lang="en-IN" sz="15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Use this </a:t>
            </a:r>
            <a:r>
              <a:rPr lang="en-IN" sz="1500" b="1" dirty="0">
                <a:solidFill>
                  <a:schemeClr val="bg1"/>
                </a:solidFill>
              </a:rPr>
              <a:t>VoFR process as a best-practice model</a:t>
            </a:r>
            <a:r>
              <a:rPr lang="en-IN" sz="15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Shift some operational emphasis toward improving </a:t>
            </a:r>
            <a:r>
              <a:rPr lang="en-IN" sz="1500" b="1" dirty="0">
                <a:solidFill>
                  <a:schemeClr val="bg1"/>
                </a:solidFill>
              </a:rPr>
              <a:t>item-level and timing precision</a:t>
            </a:r>
            <a:r>
              <a:rPr lang="en-IN" sz="1500" dirty="0">
                <a:solidFill>
                  <a:schemeClr val="bg1"/>
                </a:solidFill>
              </a:rPr>
              <a:t>, since volume accuracy is already high.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FFDC16B-6BA3-7BBD-4835-5CDE9AA2B5EB}"/>
              </a:ext>
            </a:extLst>
          </p:cNvPr>
          <p:cNvSpPr/>
          <p:nvPr/>
        </p:nvSpPr>
        <p:spPr>
          <a:xfrm>
            <a:off x="5997677" y="432197"/>
            <a:ext cx="5778454" cy="5993606"/>
          </a:xfrm>
          <a:prstGeom prst="roundRect">
            <a:avLst>
              <a:gd name="adj" fmla="val 6630"/>
            </a:avLst>
          </a:prstGeom>
          <a:solidFill>
            <a:srgbClr val="0943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6636DF-6DD4-B27E-91BC-6FDDC476C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598" y="528113"/>
            <a:ext cx="487497" cy="477054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5FAF556-C761-4546-CAF6-BBB87CEB8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046108"/>
              </p:ext>
            </p:extLst>
          </p:nvPr>
        </p:nvGraphicFramePr>
        <p:xfrm>
          <a:off x="6193443" y="1150909"/>
          <a:ext cx="5437636" cy="3291840"/>
        </p:xfrm>
        <a:graphic>
          <a:graphicData uri="http://schemas.openxmlformats.org/drawingml/2006/table">
            <a:tbl>
              <a:tblPr/>
              <a:tblGrid>
                <a:gridCol w="953425">
                  <a:extLst>
                    <a:ext uri="{9D8B030D-6E8A-4147-A177-3AD203B41FA5}">
                      <a16:colId xmlns:a16="http://schemas.microsoft.com/office/drawing/2014/main" val="3097310573"/>
                    </a:ext>
                  </a:extLst>
                </a:gridCol>
                <a:gridCol w="1386348">
                  <a:extLst>
                    <a:ext uri="{9D8B030D-6E8A-4147-A177-3AD203B41FA5}">
                      <a16:colId xmlns:a16="http://schemas.microsoft.com/office/drawing/2014/main" val="1378073010"/>
                    </a:ext>
                  </a:extLst>
                </a:gridCol>
                <a:gridCol w="1602658">
                  <a:extLst>
                    <a:ext uri="{9D8B030D-6E8A-4147-A177-3AD203B41FA5}">
                      <a16:colId xmlns:a16="http://schemas.microsoft.com/office/drawing/2014/main" val="3354731226"/>
                    </a:ext>
                  </a:extLst>
                </a:gridCol>
                <a:gridCol w="1495205">
                  <a:extLst>
                    <a:ext uri="{9D8B030D-6E8A-4147-A177-3AD203B41FA5}">
                      <a16:colId xmlns:a16="http://schemas.microsoft.com/office/drawing/2014/main" val="36855090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KPI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Strength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Weakness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Opportunity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472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IF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Mid-50s 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Doesn't reach 76% OT 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Focus on zone-level partial fills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435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OT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Minor peaks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Below target by ~20%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Predictive delay alerts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983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OTIF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Consistent trend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Low overall (30% avg)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Joint OT and IF interventions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825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LIFR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~67% baseline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Dips in mid-year (June)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Line-item inventory improvement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713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VoFR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Consistently &gt;95%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Minor variation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Use as process benchmark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67865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F1B853B-3F65-1732-9D33-B07EC67EF6B1}"/>
              </a:ext>
            </a:extLst>
          </p:cNvPr>
          <p:cNvSpPr txBox="1"/>
          <p:nvPr/>
        </p:nvSpPr>
        <p:spPr>
          <a:xfrm>
            <a:off x="6180542" y="6358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Cross-Metric Observations: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7F06D39-C463-9157-722E-FCB6DADAF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0542" y="4571411"/>
            <a:ext cx="5461553" cy="1725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The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core issue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across visuals is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timing and item-level accuracy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while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volume commitments are reliably met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Surat consistently performs better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making it a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potential benchmark location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for cross-training and SOP deployment.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Recommend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focusing on OTIF %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as the North Star Metric, backed by predictive dispatching, better vendor SLAs, and warehouse efficiencies.</a:t>
            </a:r>
          </a:p>
        </p:txBody>
      </p:sp>
    </p:spTree>
    <p:extLst>
      <p:ext uri="{BB962C8B-B14F-4D97-AF65-F5344CB8AC3E}">
        <p14:creationId xmlns:p14="http://schemas.microsoft.com/office/powerpoint/2010/main" val="3680872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71C984-30C5-6F5C-E9C1-BEAFBA0EA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93680E-8F12-1157-AD20-EFB0A0760CCE}"/>
              </a:ext>
            </a:extLst>
          </p:cNvPr>
          <p:cNvSpPr/>
          <p:nvPr/>
        </p:nvSpPr>
        <p:spPr>
          <a:xfrm>
            <a:off x="280987" y="241697"/>
            <a:ext cx="11630025" cy="6374606"/>
          </a:xfrm>
          <a:prstGeom prst="roundRect">
            <a:avLst>
              <a:gd name="adj" fmla="val 2596"/>
            </a:avLst>
          </a:prstGeom>
          <a:solidFill>
            <a:srgbClr val="0943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92D78D9-C82C-9A1A-45B1-E2D4D62FCD66}"/>
              </a:ext>
            </a:extLst>
          </p:cNvPr>
          <p:cNvSpPr/>
          <p:nvPr/>
        </p:nvSpPr>
        <p:spPr>
          <a:xfrm>
            <a:off x="336817" y="432197"/>
            <a:ext cx="5095828" cy="6048452"/>
          </a:xfrm>
          <a:prstGeom prst="roundRect">
            <a:avLst>
              <a:gd name="adj" fmla="val 6630"/>
            </a:avLst>
          </a:prstGeom>
          <a:solidFill>
            <a:srgbClr val="2780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F36504-D798-B3C3-136B-7A7EA3BC3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106" y="383980"/>
            <a:ext cx="487497" cy="4770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3098AC-5098-705B-3063-DD4657F2B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524" y="5988841"/>
            <a:ext cx="678659" cy="6786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BE8221-1B42-847D-DCC3-E71E4E4D873D}"/>
              </a:ext>
            </a:extLst>
          </p:cNvPr>
          <p:cNvSpPr txBox="1"/>
          <p:nvPr/>
        </p:nvSpPr>
        <p:spPr>
          <a:xfrm>
            <a:off x="567752" y="589127"/>
            <a:ext cx="45941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Order Lines </a:t>
            </a:r>
            <a:r>
              <a:rPr lang="en-IN" b="1" dirty="0"/>
              <a:t>vs LIFR % (Mar 2022 – Aug 2022)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74A29D-18FF-1FDB-0764-FCB12C93E962}"/>
              </a:ext>
            </a:extLst>
          </p:cNvPr>
          <p:cNvSpPr txBox="1"/>
          <p:nvPr/>
        </p:nvSpPr>
        <p:spPr>
          <a:xfrm>
            <a:off x="432398" y="909447"/>
            <a:ext cx="4257589" cy="1903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b="1" dirty="0">
                <a:solidFill>
                  <a:schemeClr val="bg1"/>
                </a:solidFill>
              </a:rPr>
              <a:t>Summary Metrics (Mar–Aug 2022):</a:t>
            </a:r>
          </a:p>
          <a:p>
            <a:pPr>
              <a:lnSpc>
                <a:spcPct val="150000"/>
              </a:lnSpc>
            </a:pPr>
            <a:endParaRPr lang="en-IN" sz="5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bg1"/>
                </a:solidFill>
              </a:rPr>
              <a:t>Total Order Lines:</a:t>
            </a:r>
            <a:r>
              <a:rPr lang="en-IN" sz="1500" dirty="0">
                <a:solidFill>
                  <a:schemeClr val="bg1"/>
                </a:solidFill>
              </a:rPr>
              <a:t> 57.10K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bg1"/>
                </a:solidFill>
              </a:rPr>
              <a:t>Fully Filled Order Lines:</a:t>
            </a:r>
            <a:r>
              <a:rPr lang="en-IN" sz="1500" dirty="0">
                <a:solidFill>
                  <a:schemeClr val="bg1"/>
                </a:solidFill>
              </a:rPr>
              <a:t> 37.66K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bg1"/>
                </a:solidFill>
              </a:rPr>
              <a:t>LIFR % (Line Item Fill Rate):</a:t>
            </a:r>
            <a:r>
              <a:rPr lang="en-IN" sz="1500" dirty="0">
                <a:solidFill>
                  <a:schemeClr val="bg1"/>
                </a:solidFill>
              </a:rPr>
              <a:t> 65.96%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bg1"/>
                </a:solidFill>
              </a:rPr>
              <a:t>VOFR % (Volume Order Fill Rate):</a:t>
            </a:r>
            <a:r>
              <a:rPr lang="en-IN" sz="1500" dirty="0">
                <a:solidFill>
                  <a:schemeClr val="bg1"/>
                </a:solidFill>
              </a:rPr>
              <a:t> 96.59%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07552-22D8-A671-4E49-958D32DB0165}"/>
              </a:ext>
            </a:extLst>
          </p:cNvPr>
          <p:cNvSpPr txBox="1"/>
          <p:nvPr/>
        </p:nvSpPr>
        <p:spPr>
          <a:xfrm>
            <a:off x="5488474" y="861034"/>
            <a:ext cx="6096000" cy="5619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1600" b="1" dirty="0">
                <a:solidFill>
                  <a:schemeClr val="bg1"/>
                </a:solidFill>
              </a:rPr>
              <a:t>Key Observations:</a:t>
            </a:r>
          </a:p>
          <a:p>
            <a:pPr>
              <a:lnSpc>
                <a:spcPct val="150000"/>
              </a:lnSpc>
              <a:buNone/>
            </a:pPr>
            <a:endParaRPr lang="en-IN" sz="5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500" b="1" dirty="0">
                <a:solidFill>
                  <a:schemeClr val="bg1"/>
                </a:solidFill>
              </a:rPr>
              <a:t>Low LIFR Despite High Volume:</a:t>
            </a:r>
            <a:endParaRPr lang="en-IN" sz="15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bg1"/>
                </a:solidFill>
              </a:rPr>
              <a:t>Vijay Stores (5.0K, 59%)</a:t>
            </a:r>
            <a:r>
              <a:rPr lang="en-IN" sz="1500" dirty="0">
                <a:solidFill>
                  <a:schemeClr val="bg1"/>
                </a:solidFill>
              </a:rPr>
              <a:t> and </a:t>
            </a:r>
            <a:r>
              <a:rPr lang="en-IN" sz="1500" b="1" dirty="0">
                <a:solidFill>
                  <a:schemeClr val="bg1"/>
                </a:solidFill>
              </a:rPr>
              <a:t>Acclaim Stores (4.8K, 59%)</a:t>
            </a:r>
            <a:r>
              <a:rPr lang="en-IN" sz="1500" dirty="0">
                <a:solidFill>
                  <a:schemeClr val="bg1"/>
                </a:solidFill>
              </a:rPr>
              <a:t> processed high order volumes but had poor line fulfilment.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These stores may face product availability or picking inefficiencies.</a:t>
            </a:r>
          </a:p>
          <a:p>
            <a:pPr lvl="1">
              <a:lnSpc>
                <a:spcPct val="150000"/>
              </a:lnSpc>
            </a:pPr>
            <a:endParaRPr lang="en-IN" sz="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500" b="1" dirty="0">
                <a:solidFill>
                  <a:schemeClr val="bg1"/>
                </a:solidFill>
              </a:rPr>
              <a:t>Top Performing Stores (LIFR %):</a:t>
            </a:r>
            <a:endParaRPr lang="en-IN" sz="15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bg1"/>
                </a:solidFill>
              </a:rPr>
              <a:t>Propel Mart (76%)</a:t>
            </a:r>
            <a:r>
              <a:rPr lang="en-IN" sz="1500" dirty="0">
                <a:solidFill>
                  <a:schemeClr val="bg1"/>
                </a:solidFill>
              </a:rPr>
              <a:t> and </a:t>
            </a:r>
            <a:r>
              <a:rPr lang="en-IN" sz="1500" b="1" dirty="0" err="1">
                <a:solidFill>
                  <a:schemeClr val="bg1"/>
                </a:solidFill>
              </a:rPr>
              <a:t>Chiptec</a:t>
            </a:r>
            <a:r>
              <a:rPr lang="en-IN" sz="1500" b="1" dirty="0">
                <a:solidFill>
                  <a:schemeClr val="bg1"/>
                </a:solidFill>
              </a:rPr>
              <a:t> Stores (76%)</a:t>
            </a:r>
            <a:r>
              <a:rPr lang="en-IN" sz="1500" dirty="0">
                <a:solidFill>
                  <a:schemeClr val="bg1"/>
                </a:solidFill>
              </a:rPr>
              <a:t> lead in order line fulfilment efficiency.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 err="1">
                <a:solidFill>
                  <a:schemeClr val="bg1"/>
                </a:solidFill>
              </a:rPr>
              <a:t>Rel</a:t>
            </a:r>
            <a:r>
              <a:rPr lang="en-IN" sz="1500" b="1" dirty="0">
                <a:solidFill>
                  <a:schemeClr val="bg1"/>
                </a:solidFill>
              </a:rPr>
              <a:t> Fresh, Expert Mart, </a:t>
            </a:r>
            <a:r>
              <a:rPr lang="en-IN" sz="1500" b="1" dirty="0" err="1">
                <a:solidFill>
                  <a:schemeClr val="bg1"/>
                </a:solidFill>
              </a:rPr>
              <a:t>Viveks</a:t>
            </a:r>
            <a:r>
              <a:rPr lang="en-IN" sz="1500" b="1" dirty="0">
                <a:solidFill>
                  <a:schemeClr val="bg1"/>
                </a:solidFill>
              </a:rPr>
              <a:t> Stores</a:t>
            </a:r>
            <a:r>
              <a:rPr lang="en-IN" sz="1500" dirty="0">
                <a:solidFill>
                  <a:schemeClr val="bg1"/>
                </a:solidFill>
              </a:rPr>
              <a:t> also performed well with </a:t>
            </a:r>
            <a:r>
              <a:rPr lang="en-IN" sz="1500" b="1" dirty="0">
                <a:solidFill>
                  <a:schemeClr val="bg1"/>
                </a:solidFill>
              </a:rPr>
              <a:t>LIFR ≥ 75%</a:t>
            </a:r>
            <a:r>
              <a:rPr lang="en-IN" sz="15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50000"/>
              </a:lnSpc>
            </a:pPr>
            <a:endParaRPr lang="en-IN" sz="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500" b="1" dirty="0">
                <a:solidFill>
                  <a:schemeClr val="bg1"/>
                </a:solidFill>
              </a:rPr>
              <a:t>Lowest Performing Store:</a:t>
            </a:r>
            <a:endParaRPr lang="en-IN" sz="15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 err="1">
                <a:solidFill>
                  <a:schemeClr val="bg1"/>
                </a:solidFill>
              </a:rPr>
              <a:t>Coolblue</a:t>
            </a:r>
            <a:r>
              <a:rPr lang="en-IN" sz="1500" b="1" dirty="0">
                <a:solidFill>
                  <a:schemeClr val="bg1"/>
                </a:solidFill>
              </a:rPr>
              <a:t> (52%)</a:t>
            </a:r>
            <a:r>
              <a:rPr lang="en-IN" sz="1500" dirty="0">
                <a:solidFill>
                  <a:schemeClr val="bg1"/>
                </a:solidFill>
              </a:rPr>
              <a:t> had the weakest LIFR, indicating severe fulfilment gaps.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bg1"/>
                </a:solidFill>
              </a:rPr>
              <a:t>Elite Mart, </a:t>
            </a:r>
            <a:r>
              <a:rPr lang="en-IN" sz="1500" b="1" dirty="0" err="1">
                <a:solidFill>
                  <a:schemeClr val="bg1"/>
                </a:solidFill>
              </a:rPr>
              <a:t>Sorefoz</a:t>
            </a:r>
            <a:r>
              <a:rPr lang="en-IN" sz="1500" b="1" dirty="0">
                <a:solidFill>
                  <a:schemeClr val="bg1"/>
                </a:solidFill>
              </a:rPr>
              <a:t> Mart, Info Stores</a:t>
            </a:r>
            <a:r>
              <a:rPr lang="en-IN" sz="1500" dirty="0">
                <a:solidFill>
                  <a:schemeClr val="bg1"/>
                </a:solidFill>
              </a:rPr>
              <a:t> each hover around </a:t>
            </a:r>
            <a:r>
              <a:rPr lang="en-IN" sz="1500" b="1" dirty="0">
                <a:solidFill>
                  <a:schemeClr val="bg1"/>
                </a:solidFill>
              </a:rPr>
              <a:t>53%</a:t>
            </a:r>
            <a:r>
              <a:rPr lang="en-IN" sz="1500" dirty="0">
                <a:solidFill>
                  <a:schemeClr val="bg1"/>
                </a:solidFill>
              </a:rPr>
              <a:t>, showing recurring inefficiency.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17563D-E9FB-4567-2BE6-50C1D8AF4CD3}"/>
              </a:ext>
            </a:extLst>
          </p:cNvPr>
          <p:cNvSpPr txBox="1"/>
          <p:nvPr/>
        </p:nvSpPr>
        <p:spPr>
          <a:xfrm>
            <a:off x="444258" y="3192441"/>
            <a:ext cx="4869088" cy="328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While </a:t>
            </a:r>
            <a:r>
              <a:rPr lang="en-IN" sz="1500" b="1" dirty="0">
                <a:solidFill>
                  <a:schemeClr val="bg1"/>
                </a:solidFill>
              </a:rPr>
              <a:t>Volume Fill Rate (VOFR)</a:t>
            </a:r>
            <a:r>
              <a:rPr lang="en-IN" sz="1500" dirty="0">
                <a:solidFill>
                  <a:schemeClr val="bg1"/>
                </a:solidFill>
              </a:rPr>
              <a:t> is strong at </a:t>
            </a:r>
            <a:r>
              <a:rPr lang="en-IN" sz="1500" b="1" dirty="0">
                <a:solidFill>
                  <a:schemeClr val="bg1"/>
                </a:solidFill>
              </a:rPr>
              <a:t>96.59%</a:t>
            </a:r>
            <a:r>
              <a:rPr lang="en-IN" sz="1500" dirty="0">
                <a:solidFill>
                  <a:schemeClr val="bg1"/>
                </a:solidFill>
              </a:rPr>
              <a:t>, the relatively low </a:t>
            </a:r>
            <a:r>
              <a:rPr lang="en-IN" sz="1500" b="1" dirty="0">
                <a:solidFill>
                  <a:schemeClr val="bg1"/>
                </a:solidFill>
              </a:rPr>
              <a:t>LIFR of 65.96%</a:t>
            </a:r>
            <a:r>
              <a:rPr lang="en-IN" sz="1500" dirty="0">
                <a:solidFill>
                  <a:schemeClr val="bg1"/>
                </a:solidFill>
              </a:rPr>
              <a:t> shows that many orders are not fully filled at the line-item level.</a:t>
            </a:r>
            <a:br>
              <a:rPr lang="en-IN" sz="1500" dirty="0">
                <a:solidFill>
                  <a:schemeClr val="bg1"/>
                </a:solidFill>
              </a:rPr>
            </a:br>
            <a:r>
              <a:rPr lang="en-IN" sz="1500" dirty="0">
                <a:solidFill>
                  <a:schemeClr val="bg1"/>
                </a:solidFill>
              </a:rPr>
              <a:t>High-volume but low-LIFR stores like </a:t>
            </a:r>
            <a:r>
              <a:rPr lang="en-IN" sz="1500" b="1" dirty="0">
                <a:solidFill>
                  <a:schemeClr val="bg1"/>
                </a:solidFill>
              </a:rPr>
              <a:t>Vijay</a:t>
            </a:r>
            <a:r>
              <a:rPr lang="en-IN" sz="1500" dirty="0">
                <a:solidFill>
                  <a:schemeClr val="bg1"/>
                </a:solidFill>
              </a:rPr>
              <a:t> and </a:t>
            </a:r>
            <a:r>
              <a:rPr lang="en-IN" sz="1500" b="1" dirty="0">
                <a:solidFill>
                  <a:schemeClr val="bg1"/>
                </a:solidFill>
              </a:rPr>
              <a:t>Acclaim</a:t>
            </a:r>
            <a:r>
              <a:rPr lang="en-IN" sz="1500" dirty="0">
                <a:solidFill>
                  <a:schemeClr val="bg1"/>
                </a:solidFill>
              </a:rPr>
              <a:t> require targeted improvements in order fulfilment practices.</a:t>
            </a:r>
          </a:p>
          <a:p>
            <a:pPr>
              <a:lnSpc>
                <a:spcPct val="150000"/>
              </a:lnSpc>
            </a:pPr>
            <a:endParaRPr lang="en-IN" sz="5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Replicating the operational models of </a:t>
            </a:r>
            <a:r>
              <a:rPr lang="en-IN" sz="1500" b="1" dirty="0">
                <a:solidFill>
                  <a:schemeClr val="bg1"/>
                </a:solidFill>
              </a:rPr>
              <a:t>Propel</a:t>
            </a:r>
            <a:r>
              <a:rPr lang="en-IN" sz="1500" dirty="0">
                <a:solidFill>
                  <a:schemeClr val="bg1"/>
                </a:solidFill>
              </a:rPr>
              <a:t> and </a:t>
            </a:r>
            <a:r>
              <a:rPr lang="en-IN" sz="1500" b="1" dirty="0" err="1">
                <a:solidFill>
                  <a:schemeClr val="bg1"/>
                </a:solidFill>
              </a:rPr>
              <a:t>Chiptec</a:t>
            </a:r>
            <a:r>
              <a:rPr lang="en-IN" sz="1500" b="1" dirty="0">
                <a:solidFill>
                  <a:schemeClr val="bg1"/>
                </a:solidFill>
              </a:rPr>
              <a:t> Stores</a:t>
            </a:r>
            <a:r>
              <a:rPr lang="en-IN" sz="1500" dirty="0">
                <a:solidFill>
                  <a:schemeClr val="bg1"/>
                </a:solidFill>
              </a:rPr>
              <a:t> could help standardize efficiency across all locations.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8FB948-63F6-F49D-F4C2-3F6EB903AA2F}"/>
              </a:ext>
            </a:extLst>
          </p:cNvPr>
          <p:cNvSpPr txBox="1"/>
          <p:nvPr/>
        </p:nvSpPr>
        <p:spPr>
          <a:xfrm>
            <a:off x="567752" y="2932326"/>
            <a:ext cx="44935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94375"/>
                </a:solidFill>
              </a:rPr>
              <a:t>S</a:t>
            </a:r>
            <a:r>
              <a:rPr lang="en-IN" sz="1600" b="1" dirty="0">
                <a:solidFill>
                  <a:srgbClr val="094375"/>
                </a:solidFill>
              </a:rPr>
              <a:t>trategic Insights :</a:t>
            </a:r>
          </a:p>
        </p:txBody>
      </p:sp>
    </p:spTree>
    <p:extLst>
      <p:ext uri="{BB962C8B-B14F-4D97-AF65-F5344CB8AC3E}">
        <p14:creationId xmlns:p14="http://schemas.microsoft.com/office/powerpoint/2010/main" val="3680597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327F3F-3E50-1AC6-1FEB-06FE75F03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841D7-C7C7-E602-DD0A-70B38DBA25D9}"/>
              </a:ext>
            </a:extLst>
          </p:cNvPr>
          <p:cNvSpPr/>
          <p:nvPr/>
        </p:nvSpPr>
        <p:spPr>
          <a:xfrm>
            <a:off x="365530" y="241697"/>
            <a:ext cx="11630025" cy="6374606"/>
          </a:xfrm>
          <a:prstGeom prst="roundRect">
            <a:avLst>
              <a:gd name="adj" fmla="val 259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DCD6457-7614-30FB-3B1D-EFB96AB913DA}"/>
              </a:ext>
            </a:extLst>
          </p:cNvPr>
          <p:cNvSpPr/>
          <p:nvPr/>
        </p:nvSpPr>
        <p:spPr>
          <a:xfrm>
            <a:off x="1" y="0"/>
            <a:ext cx="6482080" cy="6858000"/>
          </a:xfrm>
          <a:prstGeom prst="roundRect">
            <a:avLst>
              <a:gd name="adj" fmla="val 2596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E107AC-D13B-A995-A518-D000BFD47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445" y="118468"/>
            <a:ext cx="26981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/>
              <a:t>Line Lead Time Analysis</a:t>
            </a:r>
            <a:endParaRPr kumimoji="0" lang="en-US" altLang="en-US" sz="5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6F0881-993B-8183-1A8D-5418FC803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145540"/>
              </p:ext>
            </p:extLst>
          </p:nvPr>
        </p:nvGraphicFramePr>
        <p:xfrm>
          <a:off x="330201" y="866744"/>
          <a:ext cx="5821680" cy="1508760"/>
        </p:xfrm>
        <a:graphic>
          <a:graphicData uri="http://schemas.openxmlformats.org/drawingml/2006/table">
            <a:tbl>
              <a:tblPr/>
              <a:tblGrid>
                <a:gridCol w="1300480">
                  <a:extLst>
                    <a:ext uri="{9D8B030D-6E8A-4147-A177-3AD203B41FA5}">
                      <a16:colId xmlns:a16="http://schemas.microsoft.com/office/drawing/2014/main" val="161262162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41917007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557872612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42481843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9992708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157544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Day Delay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Dairy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Beverages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% Share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700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500" b="1"/>
                        <a:t>0 (On Time)</a:t>
                      </a:r>
                      <a:endParaRPr lang="en-IN" sz="15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24,521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6,306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6,171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36,998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b="1" dirty="0"/>
                        <a:t>65%</a:t>
                      </a:r>
                      <a:endParaRPr lang="en-IN" sz="15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38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500" b="1"/>
                        <a:t>1–3 Days Delay</a:t>
                      </a:r>
                      <a:endParaRPr lang="en-IN" sz="15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11,124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2,664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2,706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16,494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29%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9542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500" b="1"/>
                        <a:t>Early (-1 Day)</a:t>
                      </a:r>
                      <a:endParaRPr lang="en-IN" sz="15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2,454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569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584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3,607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6867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E9EBAD9-ABDA-14C1-C6D1-35EA26132E29}"/>
              </a:ext>
            </a:extLst>
          </p:cNvPr>
          <p:cNvSpPr txBox="1"/>
          <p:nvPr/>
        </p:nvSpPr>
        <p:spPr>
          <a:xfrm>
            <a:off x="196445" y="543579"/>
            <a:ext cx="34783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>
                <a:solidFill>
                  <a:srgbClr val="094375"/>
                </a:solidFill>
              </a:rPr>
              <a:t>1: Category-wise Lead Time Performance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05DF6F-A4F5-208D-7286-3520953E7B78}"/>
              </a:ext>
            </a:extLst>
          </p:cNvPr>
          <p:cNvSpPr txBox="1"/>
          <p:nvPr/>
        </p:nvSpPr>
        <p:spPr>
          <a:xfrm>
            <a:off x="196445" y="2383475"/>
            <a:ext cx="6096000" cy="963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b="1" dirty="0">
                <a:solidFill>
                  <a:srgbClr val="094375"/>
                </a:solidFill>
              </a:rPr>
              <a:t>Insight</a:t>
            </a:r>
            <a:r>
              <a:rPr lang="en-IN" sz="1500" dirty="0">
                <a:solidFill>
                  <a:srgbClr val="094375"/>
                </a:solidFill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/>
              <a:t>Dairy</a:t>
            </a:r>
            <a:r>
              <a:rPr lang="en-IN" sz="1200" dirty="0"/>
              <a:t> dominates order volume and performs best in on-time delivery.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/>
              <a:t>Food</a:t>
            </a:r>
            <a:r>
              <a:rPr lang="en-IN" sz="1200" dirty="0"/>
              <a:t> and </a:t>
            </a:r>
            <a:r>
              <a:rPr lang="en-IN" sz="1200" b="1" dirty="0"/>
              <a:t>Beverages</a:t>
            </a:r>
            <a:r>
              <a:rPr lang="en-IN" sz="1200" dirty="0"/>
              <a:t> have lower volumes, with slightly higher early/late deliveries.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8862E42-E753-12B0-5AA4-44835DFCD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904488"/>
              </p:ext>
            </p:extLst>
          </p:nvPr>
        </p:nvGraphicFramePr>
        <p:xfrm>
          <a:off x="274320" y="3818852"/>
          <a:ext cx="5821680" cy="1508760"/>
        </p:xfrm>
        <a:graphic>
          <a:graphicData uri="http://schemas.openxmlformats.org/drawingml/2006/table">
            <a:tbl>
              <a:tblPr/>
              <a:tblGrid>
                <a:gridCol w="1265036">
                  <a:extLst>
                    <a:ext uri="{9D8B030D-6E8A-4147-A177-3AD203B41FA5}">
                      <a16:colId xmlns:a16="http://schemas.microsoft.com/office/drawing/2014/main" val="2748677289"/>
                    </a:ext>
                  </a:extLst>
                </a:gridCol>
                <a:gridCol w="1178560">
                  <a:extLst>
                    <a:ext uri="{9D8B030D-6E8A-4147-A177-3AD203B41FA5}">
                      <a16:colId xmlns:a16="http://schemas.microsoft.com/office/drawing/2014/main" val="122917375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6037153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86386080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931311903"/>
                    </a:ext>
                  </a:extLst>
                </a:gridCol>
                <a:gridCol w="848244">
                  <a:extLst>
                    <a:ext uri="{9D8B030D-6E8A-4147-A177-3AD203B41FA5}">
                      <a16:colId xmlns:a16="http://schemas.microsoft.com/office/drawing/2014/main" val="14513032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Day Delay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Ahmedabad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Surat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Vadodara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% Share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86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500" b="1"/>
                        <a:t>0 (On Time)</a:t>
                      </a:r>
                      <a:endParaRPr lang="en-IN" sz="15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12,531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12,050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12,417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36,998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b="1"/>
                        <a:t>65%</a:t>
                      </a:r>
                      <a:endParaRPr lang="en-IN" sz="15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264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500" b="1"/>
                        <a:t>1–3 Days Delay</a:t>
                      </a:r>
                      <a:endParaRPr lang="en-IN" sz="15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5,902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4,698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5,320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15,920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28%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778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500" b="1"/>
                        <a:t>Early (-1 Day)</a:t>
                      </a:r>
                      <a:endParaRPr lang="en-IN" sz="15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1,243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1,094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1,270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3,607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498116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C0B7A39-E743-695E-F52E-679949EDEBEB}"/>
              </a:ext>
            </a:extLst>
          </p:cNvPr>
          <p:cNvSpPr txBox="1"/>
          <p:nvPr/>
        </p:nvSpPr>
        <p:spPr>
          <a:xfrm>
            <a:off x="144056" y="5370765"/>
            <a:ext cx="6344921" cy="124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b="1" dirty="0">
                <a:solidFill>
                  <a:srgbClr val="094375"/>
                </a:solidFill>
              </a:rPr>
              <a:t>Insight</a:t>
            </a:r>
            <a:r>
              <a:rPr lang="en-IN" sz="1500" dirty="0">
                <a:solidFill>
                  <a:srgbClr val="094375"/>
                </a:solidFill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/>
              <a:t>All three cities (Ahmedabad, Surat, Vadodara) show </a:t>
            </a:r>
            <a:r>
              <a:rPr lang="en-IN" sz="1200" b="1" dirty="0"/>
              <a:t>uniform behaviour</a:t>
            </a:r>
            <a:r>
              <a:rPr lang="en-IN" sz="1200" dirty="0"/>
              <a:t> with 65% on-time delivery.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/>
              <a:t>Ahmedabad</a:t>
            </a:r>
            <a:r>
              <a:rPr lang="en-IN" sz="1200" dirty="0"/>
              <a:t> has the highest total order count and performs slightly better in early deliveries.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7D7494-3181-EA52-D5AC-7D71A7C7B38D}"/>
              </a:ext>
            </a:extLst>
          </p:cNvPr>
          <p:cNvSpPr txBox="1"/>
          <p:nvPr/>
        </p:nvSpPr>
        <p:spPr>
          <a:xfrm>
            <a:off x="137160" y="3470686"/>
            <a:ext cx="34783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>
                <a:solidFill>
                  <a:srgbClr val="094375"/>
                </a:solidFill>
              </a:rPr>
              <a:t>2: Location-wise Lead Time Performance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4FB023F-55DF-C792-A350-9E6FD25FA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104853"/>
              </p:ext>
            </p:extLst>
          </p:nvPr>
        </p:nvGraphicFramePr>
        <p:xfrm>
          <a:off x="6499274" y="1009961"/>
          <a:ext cx="5496281" cy="4669128"/>
        </p:xfrm>
        <a:graphic>
          <a:graphicData uri="http://schemas.openxmlformats.org/drawingml/2006/table">
            <a:tbl>
              <a:tblPr/>
              <a:tblGrid>
                <a:gridCol w="1069926">
                  <a:extLst>
                    <a:ext uri="{9D8B030D-6E8A-4147-A177-3AD203B41FA5}">
                      <a16:colId xmlns:a16="http://schemas.microsoft.com/office/drawing/2014/main" val="4192579107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18012971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685827365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4137862758"/>
                    </a:ext>
                  </a:extLst>
                </a:gridCol>
                <a:gridCol w="1886355">
                  <a:extLst>
                    <a:ext uri="{9D8B030D-6E8A-4147-A177-3AD203B41FA5}">
                      <a16:colId xmlns:a16="http://schemas.microsoft.com/office/drawing/2014/main" val="3602773308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 algn="ctr"/>
                      <a:r>
                        <a:rPr lang="en-IN" sz="1300"/>
                        <a:t>Store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/>
                        <a:t>LIFR %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/>
                        <a:t>On Time %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/>
                        <a:t>Delay %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300" dirty="0"/>
                        <a:t>Key Insight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7911731"/>
                  </a:ext>
                </a:extLst>
              </a:tr>
              <a:tr h="1028498">
                <a:tc>
                  <a:txBody>
                    <a:bodyPr/>
                    <a:lstStyle/>
                    <a:p>
                      <a:pPr algn="l"/>
                      <a:r>
                        <a:rPr lang="en-IN" sz="1300" b="1" dirty="0" err="1"/>
                        <a:t>Coolblue</a:t>
                      </a:r>
                      <a:endParaRPr lang="en-IN" sz="130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/>
                        <a:t>51.53%</a:t>
                      </a:r>
                      <a:endParaRPr lang="en-IN" sz="130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dirty="0"/>
                        <a:t>4.28%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/>
                        <a:t>1.16%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300" dirty="0"/>
                        <a:t>Lowest LIFR with excessive early deliveries logistics misalignment.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893964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 algn="l"/>
                      <a:r>
                        <a:rPr lang="en-IN" sz="1300"/>
                        <a:t>Sorefoz Mart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/>
                        <a:t>53.40%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dirty="0"/>
                        <a:t>0.87%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/>
                        <a:t>0.37%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300" dirty="0"/>
                        <a:t>Weak planning and dispatch.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039845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 algn="l"/>
                      <a:r>
                        <a:rPr lang="en-IN" sz="1300"/>
                        <a:t>Elite Mart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/>
                        <a:t>53%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dirty="0"/>
                        <a:t>0.88%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/>
                        <a:t>0.35%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300" dirty="0"/>
                        <a:t>Needs route and stock review.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595082"/>
                  </a:ext>
                </a:extLst>
              </a:tr>
              <a:tr h="791152">
                <a:tc>
                  <a:txBody>
                    <a:bodyPr/>
                    <a:lstStyle/>
                    <a:p>
                      <a:pPr algn="l"/>
                      <a:r>
                        <a:rPr lang="en-IN" sz="1300"/>
                        <a:t>Vijay Stores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/>
                        <a:t>59.23%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/>
                        <a:t>0.94%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/>
                        <a:t>0.54%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300" dirty="0"/>
                        <a:t>Slight improvement, but still below benchmark.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806640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 algn="l"/>
                      <a:r>
                        <a:rPr lang="en-IN" sz="1300" b="1"/>
                        <a:t>Propel Mart</a:t>
                      </a:r>
                      <a:endParaRPr lang="en-IN" sz="130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/>
                        <a:t>75.62%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/>
                        <a:t>1.22%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/>
                        <a:t>0.53%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300" dirty="0"/>
                        <a:t>Top performer, replicate model.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355421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 algn="l"/>
                      <a:r>
                        <a:rPr lang="en-IN" sz="1300" dirty="0"/>
                        <a:t>Atlas, </a:t>
                      </a:r>
                      <a:r>
                        <a:rPr lang="en-IN" sz="1300" dirty="0" err="1"/>
                        <a:t>Chiptec</a:t>
                      </a:r>
                      <a:r>
                        <a:rPr lang="en-IN" sz="1300" dirty="0"/>
                        <a:t>, </a:t>
                      </a:r>
                      <a:r>
                        <a:rPr lang="en-IN" sz="1300" dirty="0" err="1"/>
                        <a:t>Viveks</a:t>
                      </a:r>
                      <a:r>
                        <a:rPr lang="en-IN" sz="1300" dirty="0"/>
                        <a:t>, </a:t>
                      </a:r>
                      <a:r>
                        <a:rPr lang="en-IN" sz="1300" dirty="0" err="1"/>
                        <a:t>Rel</a:t>
                      </a:r>
                      <a:r>
                        <a:rPr lang="en-IN" sz="1300" dirty="0"/>
                        <a:t> Fresh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dirty="0"/>
                        <a:t>~75%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/>
                        <a:t>~0.9%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/>
                        <a:t>~0.35%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300" dirty="0"/>
                        <a:t>Highly consistent and balanced stores.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876437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3A964CE5-E623-7A22-1971-E50F3F0BD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48" y="129587"/>
            <a:ext cx="487497" cy="4770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C9E757-B26A-E7CE-E88A-2051E11A1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53" y="67236"/>
            <a:ext cx="678659" cy="6786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CC85FC-CCDE-5102-BBE8-E4CDA16DB670}"/>
              </a:ext>
            </a:extLst>
          </p:cNvPr>
          <p:cNvSpPr txBox="1"/>
          <p:nvPr/>
        </p:nvSpPr>
        <p:spPr>
          <a:xfrm>
            <a:off x="6517410" y="543578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>
                <a:solidFill>
                  <a:srgbClr val="094375"/>
                </a:solidFill>
              </a:rPr>
              <a:t>3: Store-wise LIFR % and Timeliness (Based on Delivery Types)</a:t>
            </a:r>
          </a:p>
        </p:txBody>
      </p:sp>
    </p:spTree>
    <p:extLst>
      <p:ext uri="{BB962C8B-B14F-4D97-AF65-F5344CB8AC3E}">
        <p14:creationId xmlns:p14="http://schemas.microsoft.com/office/powerpoint/2010/main" val="3496285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1DD7C0-F5F1-2317-1751-C8CF2527D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E3D6CB-0548-4652-0040-2C6EE6358E20}"/>
              </a:ext>
            </a:extLst>
          </p:cNvPr>
          <p:cNvSpPr/>
          <p:nvPr/>
        </p:nvSpPr>
        <p:spPr>
          <a:xfrm>
            <a:off x="365530" y="241697"/>
            <a:ext cx="11630025" cy="6374606"/>
          </a:xfrm>
          <a:prstGeom prst="roundRect">
            <a:avLst>
              <a:gd name="adj" fmla="val 259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245C4-BA77-74F0-6138-596E1D5DA8F7}"/>
              </a:ext>
            </a:extLst>
          </p:cNvPr>
          <p:cNvSpPr txBox="1"/>
          <p:nvPr/>
        </p:nvSpPr>
        <p:spPr>
          <a:xfrm>
            <a:off x="762000" y="691809"/>
            <a:ext cx="6096000" cy="531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b="1" dirty="0">
                <a:solidFill>
                  <a:srgbClr val="094375"/>
                </a:solidFill>
              </a:rPr>
              <a:t>Recommendations</a:t>
            </a:r>
          </a:p>
          <a:p>
            <a:pPr>
              <a:lnSpc>
                <a:spcPct val="150000"/>
              </a:lnSpc>
              <a:buNone/>
            </a:pPr>
            <a:endParaRPr lang="en-IN" sz="1500" b="1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sz="1500" b="1" dirty="0"/>
              <a:t>  Fix Logistics in </a:t>
            </a:r>
            <a:r>
              <a:rPr lang="en-IN" sz="1500" b="1" dirty="0" err="1"/>
              <a:t>Coolblue</a:t>
            </a:r>
            <a:r>
              <a:rPr lang="en-IN" sz="1500" b="1" dirty="0"/>
              <a:t> &amp; Elite Mart</a:t>
            </a:r>
            <a:endParaRPr lang="en-IN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/>
              <a:t>Review lead time settings and dispatch rules; minimize early deliveries.</a:t>
            </a:r>
          </a:p>
          <a:p>
            <a:pPr lvl="1">
              <a:lnSpc>
                <a:spcPct val="150000"/>
              </a:lnSpc>
            </a:pPr>
            <a:endParaRPr lang="en-IN" sz="5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sz="1500" b="1" dirty="0"/>
              <a:t>  Improve Fulfilment Consistency</a:t>
            </a:r>
            <a:endParaRPr lang="en-IN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/>
              <a:t>Push all low-LIFR stores (&gt;5% gap) toward 70–75% benchmark through operational standardization.</a:t>
            </a:r>
          </a:p>
          <a:p>
            <a:pPr lvl="1">
              <a:lnSpc>
                <a:spcPct val="150000"/>
              </a:lnSpc>
            </a:pPr>
            <a:endParaRPr lang="en-IN" sz="5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sz="1500" b="1" dirty="0"/>
              <a:t>  Share Best Practices</a:t>
            </a:r>
            <a:endParaRPr lang="en-IN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/>
              <a:t>Learn from Propel Mart, </a:t>
            </a:r>
            <a:r>
              <a:rPr lang="en-IN" sz="1500" dirty="0" err="1"/>
              <a:t>Chiptec</a:t>
            </a:r>
            <a:r>
              <a:rPr lang="en-IN" sz="1500" dirty="0"/>
              <a:t>, and Atlas. Clone inventory policies and delivery SOPs across struggling stores.</a:t>
            </a:r>
          </a:p>
          <a:p>
            <a:pPr lvl="1">
              <a:lnSpc>
                <a:spcPct val="150000"/>
              </a:lnSpc>
            </a:pPr>
            <a:endParaRPr lang="en-IN" sz="5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sz="1500" b="1" dirty="0"/>
              <a:t>  Monitor Category-wise Delays</a:t>
            </a:r>
            <a:endParaRPr lang="en-IN" sz="15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/>
              <a:t>Dairy is efficient; however, more attention is needed in Beverages (more early dispatches) and Food (slightly delayed deliveries).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3B1018-4EE0-7D51-D8E4-2E8F69B6B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979" y="406565"/>
            <a:ext cx="487497" cy="4770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A4B3A8-AC52-6F0A-1C1D-34813DAAE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696" y="5868268"/>
            <a:ext cx="678659" cy="6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40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A61198-5E40-DCC5-52A1-00A769609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052EA8-8CE7-784B-4297-442EC39F41EC}"/>
              </a:ext>
            </a:extLst>
          </p:cNvPr>
          <p:cNvSpPr/>
          <p:nvPr/>
        </p:nvSpPr>
        <p:spPr>
          <a:xfrm>
            <a:off x="369478" y="241697"/>
            <a:ext cx="11630025" cy="6374606"/>
          </a:xfrm>
          <a:prstGeom prst="roundRect">
            <a:avLst>
              <a:gd name="adj" fmla="val 2596"/>
            </a:avLst>
          </a:prstGeom>
          <a:solidFill>
            <a:srgbClr val="0943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13568A-E44E-8C9E-4731-715443BA9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395" y="389337"/>
            <a:ext cx="487497" cy="4770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C550F5-0D83-2F9A-7380-A49B07955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4" y="5873327"/>
            <a:ext cx="678659" cy="678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9B2F94-FF74-96E8-7D3A-40A5870FA233}"/>
              </a:ext>
            </a:extLst>
          </p:cNvPr>
          <p:cNvSpPr txBox="1"/>
          <p:nvPr/>
        </p:nvSpPr>
        <p:spPr>
          <a:xfrm>
            <a:off x="530942" y="814194"/>
            <a:ext cx="5358581" cy="2480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b="1" dirty="0">
                <a:solidFill>
                  <a:schemeClr val="accent2"/>
                </a:solidFill>
              </a:rPr>
              <a:t>1. Food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Strength: AM Biscuits 750 shows a VOFR% of 96.85%, reflecting strong vendor reliability.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Gap: AM Biscuits 250 has a LIFR% of 65.16%, despite high supplier performance implying an internal execution gap.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Action: Review demand forecasting accuracy and shelf replenishment cycles.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F0F1B-73FA-F305-8C35-762E18F1EE7D}"/>
              </a:ext>
            </a:extLst>
          </p:cNvPr>
          <p:cNvSpPr txBox="1"/>
          <p:nvPr/>
        </p:nvSpPr>
        <p:spPr>
          <a:xfrm>
            <a:off x="530942" y="3349617"/>
            <a:ext cx="5565058" cy="2480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b="1" dirty="0">
                <a:solidFill>
                  <a:schemeClr val="accent2"/>
                </a:solidFill>
              </a:rPr>
              <a:t>2. Dairy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Consistent Supplier Performance: VOFR% across all SKUs is above 96%, indicating vendors are not the bottleneck.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Execution Weakness: LIFR% remains between 63–67%, the lowest among all categories.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Recommendation: Explore root causes—cold chain logistics, store-level stockouts, or inefficient product rotation.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FA7EB0-F90D-A082-0D70-904909E2D0C1}"/>
              </a:ext>
            </a:extLst>
          </p:cNvPr>
          <p:cNvSpPr txBox="1"/>
          <p:nvPr/>
        </p:nvSpPr>
        <p:spPr>
          <a:xfrm>
            <a:off x="6184490" y="841759"/>
            <a:ext cx="5726522" cy="2480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b="1" dirty="0">
                <a:solidFill>
                  <a:schemeClr val="accent2"/>
                </a:solidFill>
              </a:rPr>
              <a:t>3. Beverages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Balanced Metrics: VOFR% stable above 96%, LIFR% tightly grouped near 66%.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Best Performer: </a:t>
            </a:r>
            <a:r>
              <a:rPr lang="en-IN" sz="1500" i="1" dirty="0">
                <a:solidFill>
                  <a:schemeClr val="bg1"/>
                </a:solidFill>
              </a:rPr>
              <a:t>AM Tea 500</a:t>
            </a:r>
            <a:r>
              <a:rPr lang="en-IN" sz="1500" dirty="0">
                <a:solidFill>
                  <a:schemeClr val="bg1"/>
                </a:solidFill>
              </a:rPr>
              <a:t> with a 66.14% LIFR and 96.52% VOFR indicates the best SKU alignment.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Quick Win: Small interventions in inventory placement and route planning could raise fulfilment.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C8247F-00EA-54B9-A3E8-92C1FAC92459}"/>
              </a:ext>
            </a:extLst>
          </p:cNvPr>
          <p:cNvSpPr txBox="1"/>
          <p:nvPr/>
        </p:nvSpPr>
        <p:spPr>
          <a:xfrm>
            <a:off x="6265222" y="3604320"/>
            <a:ext cx="5565058" cy="2826543"/>
          </a:xfrm>
          <a:prstGeom prst="rect">
            <a:avLst/>
          </a:prstGeom>
          <a:solidFill>
            <a:srgbClr val="2780BA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/>
              <a:t>Strategic Recommendations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bg1"/>
                </a:solidFill>
              </a:rPr>
              <a:t>Communicate Confidence: </a:t>
            </a:r>
            <a:r>
              <a:rPr lang="en-IN" sz="1500" dirty="0">
                <a:solidFill>
                  <a:schemeClr val="bg1"/>
                </a:solidFill>
              </a:rPr>
              <a:t>Emphasize high VOFR% to assure stakeholders of vendor strength.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bg1"/>
                </a:solidFill>
              </a:rPr>
              <a:t>Prioritize Internal Optimization: </a:t>
            </a:r>
            <a:r>
              <a:rPr lang="en-IN" sz="1500" dirty="0">
                <a:solidFill>
                  <a:schemeClr val="bg1"/>
                </a:solidFill>
              </a:rPr>
              <a:t>LIFR% drag suggests issues post-receipt revisit inventory distribution, in-store execution, and forecasting.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bg1"/>
                </a:solidFill>
              </a:rPr>
              <a:t>Dashboard Opportunity: </a:t>
            </a:r>
            <a:r>
              <a:rPr lang="en-IN" sz="1500" dirty="0">
                <a:solidFill>
                  <a:schemeClr val="bg1"/>
                </a:solidFill>
              </a:rPr>
              <a:t>Introduce a visual tracker highlighting SKU-level VOFR–LIFR gaps for proactive intervention.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D87B4F-6FC2-708E-B6D6-968F36517A27}"/>
              </a:ext>
            </a:extLst>
          </p:cNvPr>
          <p:cNvSpPr txBox="1"/>
          <p:nvPr/>
        </p:nvSpPr>
        <p:spPr>
          <a:xfrm>
            <a:off x="530942" y="4271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Product Performance</a:t>
            </a:r>
          </a:p>
        </p:txBody>
      </p:sp>
    </p:spTree>
    <p:extLst>
      <p:ext uri="{BB962C8B-B14F-4D97-AF65-F5344CB8AC3E}">
        <p14:creationId xmlns:p14="http://schemas.microsoft.com/office/powerpoint/2010/main" val="2278337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F858CF-45C6-FB66-96FC-3CA8AAEDC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9F0532-2E05-35C2-FF32-C8CD9692DF4F}"/>
              </a:ext>
            </a:extLst>
          </p:cNvPr>
          <p:cNvSpPr/>
          <p:nvPr/>
        </p:nvSpPr>
        <p:spPr>
          <a:xfrm>
            <a:off x="365530" y="241697"/>
            <a:ext cx="11630025" cy="6374606"/>
          </a:xfrm>
          <a:prstGeom prst="roundRect">
            <a:avLst>
              <a:gd name="adj" fmla="val 259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40860D-64E5-0B02-5B0E-881E6C8C5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42" y="5587734"/>
            <a:ext cx="876965" cy="8581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084B6F-65E7-057C-C9BC-4F153621B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253" y="412299"/>
            <a:ext cx="964217" cy="9642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DF8B97-0170-7D0F-A1B2-E2632B6F5458}"/>
              </a:ext>
            </a:extLst>
          </p:cNvPr>
          <p:cNvSpPr/>
          <p:nvPr/>
        </p:nvSpPr>
        <p:spPr>
          <a:xfrm>
            <a:off x="3930631" y="2882696"/>
            <a:ext cx="4330737" cy="10926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6500" b="1" cap="none" spc="0" dirty="0">
                <a:ln/>
                <a:solidFill>
                  <a:schemeClr val="accent3"/>
                </a:solidFill>
                <a:effectLst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14316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A952A-C75D-AC15-4E6B-EE68C45EB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D9778A-83F1-5307-94F6-F9F022C2C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80" y="-9738"/>
            <a:ext cx="6030620" cy="337841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effectLst>
            <a:reflection blurRad="6350" stA="52000" endA="300" endPos="3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C056E-076E-8758-5806-325613383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694" y="1739795"/>
            <a:ext cx="6021868" cy="337841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657786-9D12-5987-FA90-1CF98E1F4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2" y="3022462"/>
            <a:ext cx="6276053" cy="352231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311EE8-658F-4BDC-3F13-795E102BB41E}"/>
              </a:ext>
            </a:extLst>
          </p:cNvPr>
          <p:cNvSpPr txBox="1"/>
          <p:nvPr/>
        </p:nvSpPr>
        <p:spPr>
          <a:xfrm>
            <a:off x="255201" y="177590"/>
            <a:ext cx="5775420" cy="1441548"/>
          </a:xfrm>
          <a:prstGeom prst="rect">
            <a:avLst/>
          </a:prstGeom>
          <a:solidFill>
            <a:srgbClr val="094375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dirty="0">
                <a:solidFill>
                  <a:schemeClr val="bg1"/>
                </a:solidFill>
              </a:rPr>
              <a:t>Shield Insurance, I developed a multi-page Power BI dashboard covering customer insights, revenue trends, sales mode performance, and age group analysis. The project focused on identifying key business patterns and delivering actionable recommendations to stakeholders.</a:t>
            </a:r>
          </a:p>
        </p:txBody>
      </p:sp>
    </p:spTree>
    <p:extLst>
      <p:ext uri="{BB962C8B-B14F-4D97-AF65-F5344CB8AC3E}">
        <p14:creationId xmlns:p14="http://schemas.microsoft.com/office/powerpoint/2010/main" val="2365580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A5956-3CAF-84AE-B3EA-AA9D12568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0CB3B0-4657-734A-D511-F68FDAD13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42" y="5587734"/>
            <a:ext cx="876965" cy="8581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A698D7-AE09-40BD-E008-A36322170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253" y="412299"/>
            <a:ext cx="964217" cy="9642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39C032-541B-8642-5A17-96F383A881B2}"/>
              </a:ext>
            </a:extLst>
          </p:cNvPr>
          <p:cNvSpPr/>
          <p:nvPr/>
        </p:nvSpPr>
        <p:spPr>
          <a:xfrm>
            <a:off x="3930631" y="2882696"/>
            <a:ext cx="4330737" cy="10926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6500" b="1" cap="none" spc="0" dirty="0">
                <a:ln/>
                <a:solidFill>
                  <a:schemeClr val="accent3"/>
                </a:solidFill>
                <a:effectLst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59695-20DF-F775-EA12-DD1E1671B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773" y="253904"/>
            <a:ext cx="3545943" cy="199643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2CFE5A-E721-8013-02C2-AFF8EE25D9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071" y="783194"/>
            <a:ext cx="3547186" cy="200386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9A16C-4D7C-2A4C-0E7F-12D089BAD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700" y="1252121"/>
            <a:ext cx="3538357" cy="199643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19ABB-2B39-6026-0681-05AA15A191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500" y="1798208"/>
            <a:ext cx="3531874" cy="199659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17D708-2DA8-BC87-F377-A95A5F4D1A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17" y="2429523"/>
            <a:ext cx="3543601" cy="199895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8A70A2-9E66-A32C-17BF-69C9EDFB51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829" y="3069007"/>
            <a:ext cx="3543601" cy="200386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4E3B4-31DF-3E25-E6CD-91415965B5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179" y="3699578"/>
            <a:ext cx="3543601" cy="200461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7B2841-99F2-CF78-8AA3-1BCD33EA95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16" y="4208763"/>
            <a:ext cx="3543601" cy="200386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E9C1AE-C041-AEDA-2E6F-0A48EC9AC8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41" y="4709780"/>
            <a:ext cx="3543601" cy="19964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53BF6C-B9EF-033C-B111-8705D4C30128}"/>
              </a:ext>
            </a:extLst>
          </p:cNvPr>
          <p:cNvSpPr txBox="1"/>
          <p:nvPr/>
        </p:nvSpPr>
        <p:spPr>
          <a:xfrm>
            <a:off x="345887" y="313788"/>
            <a:ext cx="3942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DE7AF44-19C8-101D-51FD-523A1A0D3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16" y="424365"/>
            <a:ext cx="551438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5G Unplugged: Uncovering Insights from Wavecon Telecom’s Data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data-driven deep dive into performance post-5G rollout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IN" altLang="en-US" sz="20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Powered by Power BI &amp; SQL</a:t>
            </a:r>
            <a:endParaRPr kumimoji="0" lang="en-US" altLang="en-US" sz="20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21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A02234-F804-4450-AE78-07BAAACB9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329DB6-4D6C-C02D-AA79-F1FA3560DC7E}"/>
              </a:ext>
            </a:extLst>
          </p:cNvPr>
          <p:cNvSpPr/>
          <p:nvPr/>
        </p:nvSpPr>
        <p:spPr>
          <a:xfrm>
            <a:off x="365530" y="241697"/>
            <a:ext cx="11630025" cy="6374606"/>
          </a:xfrm>
          <a:prstGeom prst="roundRect">
            <a:avLst>
              <a:gd name="adj" fmla="val 2596"/>
            </a:avLst>
          </a:prstGeom>
          <a:solidFill>
            <a:srgbClr val="0943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AE45BA-1196-2B8D-AAC1-F40340661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8" y="412299"/>
            <a:ext cx="707732" cy="692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755AEF-F92C-6A8F-B8BF-21AB5D00F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1" y="412299"/>
            <a:ext cx="904469" cy="9044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BB926F-D970-D2CE-0E0B-CDDA8E322C14}"/>
              </a:ext>
            </a:extLst>
          </p:cNvPr>
          <p:cNvSpPr/>
          <p:nvPr/>
        </p:nvSpPr>
        <p:spPr>
          <a:xfrm>
            <a:off x="1269999" y="636173"/>
            <a:ext cx="657999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000" b="1" cap="none" spc="0" dirty="0">
                <a:ln/>
                <a:solidFill>
                  <a:schemeClr val="bg1">
                    <a:lumMod val="85000"/>
                  </a:schemeClr>
                </a:solidFill>
                <a:effectLst/>
              </a:rPr>
              <a:t>About AtliQ Mart &amp; Problem Statement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7959-3F3A-F9ED-72A1-74F6473E6F06}"/>
              </a:ext>
            </a:extLst>
          </p:cNvPr>
          <p:cNvSpPr txBox="1"/>
          <p:nvPr/>
        </p:nvSpPr>
        <p:spPr>
          <a:xfrm>
            <a:off x="4511090" y="2951946"/>
            <a:ext cx="33389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94375"/>
                </a:solidFill>
              </a:rPr>
              <a:t>SUPPLY CHAIN PROJECT </a:t>
            </a:r>
            <a:endParaRPr lang="en-IN" sz="2500" b="1" dirty="0">
              <a:solidFill>
                <a:srgbClr val="09437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681D8-BFA0-D404-44E6-BBC3A93EA96B}"/>
              </a:ext>
            </a:extLst>
          </p:cNvPr>
          <p:cNvSpPr txBox="1"/>
          <p:nvPr/>
        </p:nvSpPr>
        <p:spPr>
          <a:xfrm>
            <a:off x="1269998" y="1144078"/>
            <a:ext cx="473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C000"/>
                </a:solidFill>
              </a:rPr>
              <a:t>AtliQ Mart, FMCG Manufacturer (Gujarat, India)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133A7-FE43-0403-E71A-8A851CD814BB}"/>
              </a:ext>
            </a:extLst>
          </p:cNvPr>
          <p:cNvSpPr txBox="1"/>
          <p:nvPr/>
        </p:nvSpPr>
        <p:spPr>
          <a:xfrm>
            <a:off x="1269998" y="1612775"/>
            <a:ext cx="10556472" cy="4904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dirty="0">
                <a:solidFill>
                  <a:schemeClr val="bg1"/>
                </a:solidFill>
              </a:rPr>
              <a:t>AtliQ Mart is a fast-growing FMCG company operating in Surat, Ahmedabad, and Vadodara, aiming to expand to other Tier 1 cities in the next 2 years. However, several key clients have not renewed their annual contracts due to </a:t>
            </a:r>
            <a:r>
              <a:rPr lang="en-IN" sz="1500" b="1" dirty="0">
                <a:solidFill>
                  <a:schemeClr val="bg1"/>
                </a:solidFill>
              </a:rPr>
              <a:t>persistent service-level failures</a:t>
            </a:r>
            <a:r>
              <a:rPr lang="en-IN" sz="15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IN" sz="1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500" dirty="0">
                <a:solidFill>
                  <a:schemeClr val="bg1"/>
                </a:solidFill>
              </a:rPr>
              <a:t>Stakeholders believe that the cause may be: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bg1"/>
                </a:solidFill>
              </a:rPr>
              <a:t>Delayed deliveries</a:t>
            </a:r>
            <a:endParaRPr lang="en-IN" sz="15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bg1"/>
                </a:solidFill>
              </a:rPr>
              <a:t>Incomplete order fulfilment</a:t>
            </a:r>
          </a:p>
          <a:p>
            <a:pPr>
              <a:lnSpc>
                <a:spcPct val="150000"/>
              </a:lnSpc>
            </a:pPr>
            <a:endParaRPr lang="en-IN" sz="1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500" dirty="0">
                <a:solidFill>
                  <a:schemeClr val="bg1"/>
                </a:solidFill>
              </a:rPr>
              <a:t>To resolve this, the </a:t>
            </a:r>
            <a:r>
              <a:rPr lang="en-IN" sz="1500" b="1" dirty="0">
                <a:solidFill>
                  <a:schemeClr val="bg1"/>
                </a:solidFill>
              </a:rPr>
              <a:t>supply chain team</a:t>
            </a:r>
            <a:r>
              <a:rPr lang="en-IN" sz="1500" dirty="0">
                <a:solidFill>
                  <a:schemeClr val="bg1"/>
                </a:solidFill>
              </a:rPr>
              <a:t> decided to measure: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bg1"/>
                </a:solidFill>
              </a:rPr>
              <a:t>On-Time Delivery (OT%)</a:t>
            </a:r>
            <a:endParaRPr lang="en-IN" sz="15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bg1"/>
                </a:solidFill>
              </a:rPr>
              <a:t>In-Full Delivery (IF%)</a:t>
            </a:r>
            <a:endParaRPr lang="en-IN" sz="15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bg1"/>
                </a:solidFill>
              </a:rPr>
              <a:t>On-Time In-Full (OTIF%)</a:t>
            </a:r>
          </a:p>
          <a:p>
            <a:pPr>
              <a:lnSpc>
                <a:spcPct val="150000"/>
              </a:lnSpc>
            </a:pPr>
            <a:endParaRPr lang="en-IN" sz="1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500" dirty="0">
                <a:solidFill>
                  <a:schemeClr val="bg1"/>
                </a:solidFill>
              </a:rPr>
              <a:t>These KPIs will help monitor customer order service levels </a:t>
            </a:r>
            <a:r>
              <a:rPr lang="en-IN" sz="1500" b="1" dirty="0">
                <a:solidFill>
                  <a:schemeClr val="bg1"/>
                </a:solidFill>
              </a:rPr>
              <a:t>daily</a:t>
            </a:r>
            <a:r>
              <a:rPr lang="en-IN" sz="1500" dirty="0">
                <a:solidFill>
                  <a:schemeClr val="bg1"/>
                </a:solidFill>
              </a:rPr>
              <a:t> and enable fast resolution to avoid contract loss and support business growth.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4E12D5-02C4-5C44-B76E-19E4B04C9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459" y="2488703"/>
            <a:ext cx="2544054" cy="3087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422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DD0BD7-2959-1520-4582-CF8E39D43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CBE6EA-7638-28EC-E330-F39045267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88" y="199834"/>
            <a:ext cx="5749276" cy="3242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1263CF-AA09-7896-DAAD-8AD7A5D567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36" y="973211"/>
            <a:ext cx="5736133" cy="3242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DF5210-B02C-0621-D7EC-A3498368F8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225" y="1634638"/>
            <a:ext cx="5922064" cy="3342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9EA2F6-1C77-8E8C-6820-E7F16FF7A5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86" y="2190507"/>
            <a:ext cx="5750174" cy="32359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C8F44C-DD03-3FE5-53D1-26FA154CA65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0" y="2976880"/>
            <a:ext cx="5750174" cy="3242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149A44-4B3D-3FD3-2A67-DCFB8F866C8D}"/>
              </a:ext>
            </a:extLst>
          </p:cNvPr>
          <p:cNvSpPr txBox="1"/>
          <p:nvPr/>
        </p:nvSpPr>
        <p:spPr>
          <a:xfrm>
            <a:off x="136240" y="21130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Insights 360 | Power BI Dashboard Driving Smarter Decisions Across Finance, Sales, Marketing, Supply Chain &amp; Executive Views</a:t>
            </a:r>
          </a:p>
        </p:txBody>
      </p:sp>
    </p:spTree>
    <p:extLst>
      <p:ext uri="{BB962C8B-B14F-4D97-AF65-F5344CB8AC3E}">
        <p14:creationId xmlns:p14="http://schemas.microsoft.com/office/powerpoint/2010/main" val="1235796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4422C8-5D46-9F71-61C3-6ED059125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A69E52-F8AF-2EBF-6ECE-1F8C29C1F2C5}"/>
              </a:ext>
            </a:extLst>
          </p:cNvPr>
          <p:cNvSpPr txBox="1"/>
          <p:nvPr/>
        </p:nvSpPr>
        <p:spPr>
          <a:xfrm>
            <a:off x="345887" y="313788"/>
            <a:ext cx="39420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of 10 Ad-Hoc Requests: SQL Query Results, Strategic Insights, and Data Visualizations for AtliQ Hardware (Consumers Goods)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3F6E5B-400F-B697-DD47-734F04BA2A70}"/>
              </a:ext>
            </a:extLst>
          </p:cNvPr>
          <p:cNvGrpSpPr/>
          <p:nvPr/>
        </p:nvGrpSpPr>
        <p:grpSpPr>
          <a:xfrm>
            <a:off x="545127" y="128043"/>
            <a:ext cx="11154502" cy="6077512"/>
            <a:chOff x="1307126" y="436664"/>
            <a:chExt cx="11154502" cy="60775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B5C44E-B8D4-157E-D1F4-17C737435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1417" y="436664"/>
              <a:ext cx="3530211" cy="1994973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831047-75CE-A364-0AF4-31D3724E6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3977" y="768369"/>
              <a:ext cx="3530211" cy="1995701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B380D5-271E-C3D0-91AC-819B9C7C9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108" y="1205616"/>
              <a:ext cx="3530211" cy="199643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2CBF434-4FD8-6DAC-74AD-C9AE9628B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239" y="1662684"/>
              <a:ext cx="3530211" cy="1993267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CA344F8-62A7-5C27-DA59-35B614D30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1402" y="2219699"/>
              <a:ext cx="3530211" cy="2002877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AE0B1-BE05-F2C8-0CD9-C2B77A388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94" y="2793418"/>
              <a:ext cx="3530211" cy="199643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5D39A57-887C-EF11-3AF7-44F417AF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9264" y="3370304"/>
              <a:ext cx="3530211" cy="1993267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60A6533-CEC4-F6CD-9A73-3447F85ED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7634" y="3944023"/>
              <a:ext cx="3530211" cy="199643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FE5CFE9-882E-C629-475B-2E57E62A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126" y="4517742"/>
              <a:ext cx="3543601" cy="1996434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2676380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D5F8E9-9E5D-B086-422A-33EDE0A15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81C68A-7E2A-601B-F5FA-FF2AD0ED98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89" y="223795"/>
            <a:ext cx="6242391" cy="351481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05D1CC-63AD-ED6B-3000-AF11935C14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37" y="1452042"/>
            <a:ext cx="5833926" cy="327942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5A17F3-578D-A836-50A2-33BD5FA7FE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3" y="2580915"/>
            <a:ext cx="5472225" cy="308015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046C0-E624-3370-4024-6A444AD8D4F5}"/>
              </a:ext>
            </a:extLst>
          </p:cNvPr>
          <p:cNvSpPr txBox="1"/>
          <p:nvPr/>
        </p:nvSpPr>
        <p:spPr>
          <a:xfrm>
            <a:off x="223520" y="2412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Unlocking Hospitality Growth: Power BI Insights Driving Revenue &amp; Strategy for AtliQ Grands</a:t>
            </a:r>
          </a:p>
        </p:txBody>
      </p:sp>
    </p:spTree>
    <p:extLst>
      <p:ext uri="{BB962C8B-B14F-4D97-AF65-F5344CB8AC3E}">
        <p14:creationId xmlns:p14="http://schemas.microsoft.com/office/powerpoint/2010/main" val="3537952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8FD473-F2FC-B437-E0E9-EBD15BB08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487860-998D-47CF-21CF-358E0E546A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640716"/>
            <a:ext cx="6990080" cy="393114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7FD0B5-5BDD-1552-70BC-7C2AAC8E2FCA}"/>
              </a:ext>
            </a:extLst>
          </p:cNvPr>
          <p:cNvSpPr txBox="1"/>
          <p:nvPr/>
        </p:nvSpPr>
        <p:spPr>
          <a:xfrm>
            <a:off x="497840" y="2406580"/>
            <a:ext cx="3647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Experience Analytics | Power BI Dashboard for Operational Insights</a:t>
            </a:r>
          </a:p>
        </p:txBody>
      </p:sp>
    </p:spTree>
    <p:extLst>
      <p:ext uri="{BB962C8B-B14F-4D97-AF65-F5344CB8AC3E}">
        <p14:creationId xmlns:p14="http://schemas.microsoft.com/office/powerpoint/2010/main" val="977673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4ECC68-FA48-A096-81E4-BFAEC0C19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A5FDBE-A7D3-0005-7B5F-48E562B98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86" y="548640"/>
            <a:ext cx="7711044" cy="43383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F2AE30-CD58-7CEE-8C91-80DF1FAD72B2}"/>
              </a:ext>
            </a:extLst>
          </p:cNvPr>
          <p:cNvSpPr txBox="1"/>
          <p:nvPr/>
        </p:nvSpPr>
        <p:spPr>
          <a:xfrm>
            <a:off x="346646" y="2413337"/>
            <a:ext cx="38201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Consumer Goods | Superstore Analysis: Turning Data into Decisions with Power BI</a:t>
            </a:r>
          </a:p>
        </p:txBody>
      </p:sp>
    </p:spTree>
    <p:extLst>
      <p:ext uri="{BB962C8B-B14F-4D97-AF65-F5344CB8AC3E}">
        <p14:creationId xmlns:p14="http://schemas.microsoft.com/office/powerpoint/2010/main" val="1517350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3E3DE-12D9-CBAF-7A7A-188C66A79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0BD4F9-FEAE-13CF-659A-64E8E31067FC}"/>
              </a:ext>
            </a:extLst>
          </p:cNvPr>
          <p:cNvSpPr/>
          <p:nvPr/>
        </p:nvSpPr>
        <p:spPr>
          <a:xfrm>
            <a:off x="365530" y="241697"/>
            <a:ext cx="11630025" cy="6374606"/>
          </a:xfrm>
          <a:prstGeom prst="roundRect">
            <a:avLst>
              <a:gd name="adj" fmla="val 259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AAC29E-D3C7-583F-ACEB-04A315AEE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42" y="5587734"/>
            <a:ext cx="876965" cy="8581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B973E4-9310-B8A9-DDF9-ABEDAA225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253" y="412299"/>
            <a:ext cx="964217" cy="9642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3F7376-D94F-BAAD-7488-56837AEFCBB0}"/>
              </a:ext>
            </a:extLst>
          </p:cNvPr>
          <p:cNvSpPr/>
          <p:nvPr/>
        </p:nvSpPr>
        <p:spPr>
          <a:xfrm>
            <a:off x="3930631" y="2882696"/>
            <a:ext cx="4330737" cy="10926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6500" b="1" cap="none" spc="0" dirty="0">
                <a:ln/>
                <a:solidFill>
                  <a:schemeClr val="accent3"/>
                </a:solidFill>
                <a:effectLst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72236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12496D-48E0-3023-DDC9-93B859E12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4E6CE0-ADA4-49AD-65E1-7F9F140F5370}"/>
              </a:ext>
            </a:extLst>
          </p:cNvPr>
          <p:cNvSpPr/>
          <p:nvPr/>
        </p:nvSpPr>
        <p:spPr>
          <a:xfrm>
            <a:off x="365530" y="241697"/>
            <a:ext cx="11630025" cy="6374606"/>
          </a:xfrm>
          <a:prstGeom prst="roundRect">
            <a:avLst>
              <a:gd name="adj" fmla="val 2596"/>
            </a:avLst>
          </a:prstGeom>
          <a:solidFill>
            <a:srgbClr val="0943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544B7C-C3FE-7569-AB39-5780A3B0C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8" y="412299"/>
            <a:ext cx="707732" cy="692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C6FD32-EB33-034D-5E8A-4B67AE731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1" y="412299"/>
            <a:ext cx="904469" cy="9044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A63945-6F1B-F95F-7630-699C1CD54EB8}"/>
              </a:ext>
            </a:extLst>
          </p:cNvPr>
          <p:cNvSpPr/>
          <p:nvPr/>
        </p:nvSpPr>
        <p:spPr>
          <a:xfrm>
            <a:off x="1269998" y="678083"/>
            <a:ext cx="657999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000" b="1" dirty="0">
                <a:ln/>
                <a:solidFill>
                  <a:schemeClr val="bg1">
                    <a:lumMod val="85000"/>
                  </a:schemeClr>
                </a:solidFill>
              </a:rPr>
              <a:t>Role : Data Analyst</a:t>
            </a:r>
            <a:r>
              <a:rPr lang="en-US" sz="3000" b="1" cap="none" spc="0" dirty="0">
                <a:ln/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499C5C-D855-C501-CF89-4E53CB589C0D}"/>
              </a:ext>
            </a:extLst>
          </p:cNvPr>
          <p:cNvSpPr txBox="1"/>
          <p:nvPr/>
        </p:nvSpPr>
        <p:spPr>
          <a:xfrm>
            <a:off x="4511090" y="2951946"/>
            <a:ext cx="33389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94375"/>
                </a:solidFill>
              </a:rPr>
              <a:t>SUPPLY CHAIN PROJECT </a:t>
            </a:r>
            <a:endParaRPr lang="en-IN" sz="2500" b="1" dirty="0">
              <a:solidFill>
                <a:srgbClr val="09437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C0FE85-C28B-F289-4367-949BCF516779}"/>
              </a:ext>
            </a:extLst>
          </p:cNvPr>
          <p:cNvSpPr txBox="1"/>
          <p:nvPr/>
        </p:nvSpPr>
        <p:spPr>
          <a:xfrm>
            <a:off x="1269998" y="1132102"/>
            <a:ext cx="473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Data analyst : Supply chain analytics 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5831A9-2664-4871-1F35-ABE29A8CA2B7}"/>
              </a:ext>
            </a:extLst>
          </p:cNvPr>
          <p:cNvSpPr txBox="1"/>
          <p:nvPr/>
        </p:nvSpPr>
        <p:spPr>
          <a:xfrm>
            <a:off x="1269998" y="1668467"/>
            <a:ext cx="6096000" cy="1874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500" dirty="0">
                <a:solidFill>
                  <a:schemeClr val="bg1"/>
                </a:solidFill>
              </a:rPr>
              <a:t>Build key performance metrics.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500" dirty="0">
                <a:solidFill>
                  <a:schemeClr val="bg1"/>
                </a:solidFill>
              </a:rPr>
              <a:t>Design an interactive dashboard using Microsoft Fabric.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500" dirty="0">
                <a:solidFill>
                  <a:schemeClr val="bg1"/>
                </a:solidFill>
              </a:rPr>
              <a:t>Extract additional business insights beyond stakeholder requirements.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500" dirty="0">
                <a:solidFill>
                  <a:schemeClr val="bg1"/>
                </a:solidFill>
              </a:rPr>
              <a:t>Help identify the root causes of service failures through data analysis.</a:t>
            </a:r>
          </a:p>
        </p:txBody>
      </p:sp>
    </p:spTree>
    <p:extLst>
      <p:ext uri="{BB962C8B-B14F-4D97-AF65-F5344CB8AC3E}">
        <p14:creationId xmlns:p14="http://schemas.microsoft.com/office/powerpoint/2010/main" val="4083043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CF5A47-5FA8-98DB-E5E9-1E9004144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6F1D06-026A-F536-BBE4-9159AE1C0521}"/>
              </a:ext>
            </a:extLst>
          </p:cNvPr>
          <p:cNvSpPr/>
          <p:nvPr/>
        </p:nvSpPr>
        <p:spPr>
          <a:xfrm>
            <a:off x="365530" y="241697"/>
            <a:ext cx="11630025" cy="6374606"/>
          </a:xfrm>
          <a:prstGeom prst="roundRect">
            <a:avLst>
              <a:gd name="adj" fmla="val 2596"/>
            </a:avLst>
          </a:prstGeom>
          <a:solidFill>
            <a:srgbClr val="0943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0F07E7-1B4A-6914-7B90-D9A2A8364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8" y="412299"/>
            <a:ext cx="707732" cy="692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7B9EF-62F2-A49F-3469-F8BA82EED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1" y="412299"/>
            <a:ext cx="904469" cy="9044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A71392-666D-7B1B-CDEA-071DE9CF73DB}"/>
              </a:ext>
            </a:extLst>
          </p:cNvPr>
          <p:cNvSpPr/>
          <p:nvPr/>
        </p:nvSpPr>
        <p:spPr>
          <a:xfrm>
            <a:off x="1269998" y="678083"/>
            <a:ext cx="657999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000" b="1" cap="none" spc="0" dirty="0">
                <a:ln/>
                <a:solidFill>
                  <a:schemeClr val="bg1">
                    <a:lumMod val="85000"/>
                  </a:schemeClr>
                </a:solidFill>
                <a:effectLst/>
              </a:rPr>
              <a:t>Data Modelling and Measures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C970D-9A7C-2337-7914-9F8263520F5B}"/>
              </a:ext>
            </a:extLst>
          </p:cNvPr>
          <p:cNvSpPr txBox="1"/>
          <p:nvPr/>
        </p:nvSpPr>
        <p:spPr>
          <a:xfrm>
            <a:off x="4511090" y="2951946"/>
            <a:ext cx="33389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94375"/>
                </a:solidFill>
              </a:rPr>
              <a:t>SUPPLY CHAIN PROJECT </a:t>
            </a:r>
            <a:endParaRPr lang="en-IN" sz="2500" b="1" dirty="0">
              <a:solidFill>
                <a:srgbClr val="09437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1D2761-9D53-886E-05AF-D83D8ABF8290}"/>
              </a:ext>
            </a:extLst>
          </p:cNvPr>
          <p:cNvSpPr txBox="1"/>
          <p:nvPr/>
        </p:nvSpPr>
        <p:spPr>
          <a:xfrm>
            <a:off x="1269996" y="1132102"/>
            <a:ext cx="823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Microsoft Fabric Mini : Dataflow :  Power BI : Power Query : Lakehouse (Data Storage) </a:t>
            </a:r>
            <a:endParaRPr lang="en-IN" dirty="0">
              <a:solidFill>
                <a:srgbClr val="FFC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4A969-41B3-DC3C-048A-DAFF54285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7" y="1668467"/>
            <a:ext cx="3931169" cy="46879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AE4C808-9AE4-A73C-6124-9B5AC0F7716C}"/>
              </a:ext>
            </a:extLst>
          </p:cNvPr>
          <p:cNvSpPr/>
          <p:nvPr/>
        </p:nvSpPr>
        <p:spPr>
          <a:xfrm>
            <a:off x="4878002" y="1889026"/>
            <a:ext cx="1346201" cy="36933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3PL Database</a:t>
            </a:r>
            <a:endParaRPr lang="en-IN" sz="15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31BA574-48AC-7280-320C-724A97D30DDF}"/>
              </a:ext>
            </a:extLst>
          </p:cNvPr>
          <p:cNvSpPr/>
          <p:nvPr/>
        </p:nvSpPr>
        <p:spPr>
          <a:xfrm>
            <a:off x="6868281" y="1782679"/>
            <a:ext cx="1344568" cy="55557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My SQL Database</a:t>
            </a:r>
            <a:endParaRPr lang="en-IN" sz="15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4E6C6FB-1D83-E870-FA7B-66AE4626B540}"/>
              </a:ext>
            </a:extLst>
          </p:cNvPr>
          <p:cNvSpPr/>
          <p:nvPr/>
        </p:nvSpPr>
        <p:spPr>
          <a:xfrm>
            <a:off x="8856928" y="1795907"/>
            <a:ext cx="2969542" cy="5555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Raw Data Storage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(Lakehouse_Raw-Files_AtliQ_Mart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F83EC6-53CC-689A-0FD2-309EFDD3FFD2}"/>
              </a:ext>
            </a:extLst>
          </p:cNvPr>
          <p:cNvSpPr/>
          <p:nvPr/>
        </p:nvSpPr>
        <p:spPr>
          <a:xfrm>
            <a:off x="9089401" y="3151215"/>
            <a:ext cx="2165033" cy="55557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Transformation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(Data Flow _AtliQ_Mart_Data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7E47A22-9267-9C45-F87B-F6A5C0141686}"/>
              </a:ext>
            </a:extLst>
          </p:cNvPr>
          <p:cNvSpPr/>
          <p:nvPr/>
        </p:nvSpPr>
        <p:spPr>
          <a:xfrm>
            <a:off x="5281206" y="3151215"/>
            <a:ext cx="2931643" cy="55557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Transformed Data Storage</a:t>
            </a:r>
          </a:p>
          <a:p>
            <a:pPr algn="ctr"/>
            <a:r>
              <a:rPr lang="en-US" sz="1200" dirty="0"/>
              <a:t>(Lakehouse_AtliQ_Mart_Transformed-data)</a:t>
            </a:r>
            <a:endParaRPr lang="en-IN" sz="12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59C8063-D12D-98FE-BDC5-796D247B1EAA}"/>
              </a:ext>
            </a:extLst>
          </p:cNvPr>
          <p:cNvSpPr/>
          <p:nvPr/>
        </p:nvSpPr>
        <p:spPr>
          <a:xfrm>
            <a:off x="5527341" y="4712479"/>
            <a:ext cx="2633134" cy="5555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Power BI Desktop</a:t>
            </a:r>
          </a:p>
          <a:p>
            <a:pPr algn="ctr"/>
            <a:r>
              <a:rPr lang="en-US" sz="1200" dirty="0"/>
              <a:t>(AtliQ_Mart_Supply_Chain_Analytics)</a:t>
            </a:r>
            <a:endParaRPr lang="en-IN" sz="1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5242F09-1085-95F6-017F-C88345F73831}"/>
              </a:ext>
            </a:extLst>
          </p:cNvPr>
          <p:cNvSpPr/>
          <p:nvPr/>
        </p:nvSpPr>
        <p:spPr>
          <a:xfrm>
            <a:off x="8804624" y="4712479"/>
            <a:ext cx="2633134" cy="55557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Power BI Service</a:t>
            </a:r>
          </a:p>
          <a:p>
            <a:pPr algn="ctr"/>
            <a:r>
              <a:rPr lang="en-US" sz="1200" dirty="0"/>
              <a:t>(Publish Project Online)</a:t>
            </a:r>
            <a:endParaRPr lang="en-IN" sz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3DB1C7-FB64-9E7A-0A9C-0CAC9244C305}"/>
              </a:ext>
            </a:extLst>
          </p:cNvPr>
          <p:cNvCxnSpPr>
            <a:endCxn id="12" idx="1"/>
          </p:cNvCxnSpPr>
          <p:nvPr/>
        </p:nvCxnSpPr>
        <p:spPr>
          <a:xfrm>
            <a:off x="6224203" y="2060464"/>
            <a:ext cx="6440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F8DC7A-BCB4-3DD8-8BB6-A06699F4BF0C}"/>
              </a:ext>
            </a:extLst>
          </p:cNvPr>
          <p:cNvCxnSpPr/>
          <p:nvPr/>
        </p:nvCxnSpPr>
        <p:spPr>
          <a:xfrm>
            <a:off x="8212850" y="2060464"/>
            <a:ext cx="6440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379A44-8C9E-E8B7-92D1-16C3F04723B2}"/>
              </a:ext>
            </a:extLst>
          </p:cNvPr>
          <p:cNvCxnSpPr/>
          <p:nvPr/>
        </p:nvCxnSpPr>
        <p:spPr>
          <a:xfrm>
            <a:off x="8160475" y="4985560"/>
            <a:ext cx="6440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402DEC-091E-7F3F-2147-63776420D725}"/>
              </a:ext>
            </a:extLst>
          </p:cNvPr>
          <p:cNvCxnSpPr>
            <a:stCxn id="13" idx="2"/>
          </p:cNvCxnSpPr>
          <p:nvPr/>
        </p:nvCxnSpPr>
        <p:spPr>
          <a:xfrm>
            <a:off x="10341699" y="2351477"/>
            <a:ext cx="1836" cy="7997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920C7B8-9689-49E4-3F72-E78082B68EE1}"/>
              </a:ext>
            </a:extLst>
          </p:cNvPr>
          <p:cNvCxnSpPr>
            <a:cxnSpLocks/>
          </p:cNvCxnSpPr>
          <p:nvPr/>
        </p:nvCxnSpPr>
        <p:spPr>
          <a:xfrm>
            <a:off x="6698766" y="3703258"/>
            <a:ext cx="0" cy="10092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469E02-6753-F159-E3D5-AE11D58C28EA}"/>
              </a:ext>
            </a:extLst>
          </p:cNvPr>
          <p:cNvCxnSpPr>
            <a:endCxn id="15" idx="3"/>
          </p:cNvCxnSpPr>
          <p:nvPr/>
        </p:nvCxnSpPr>
        <p:spPr>
          <a:xfrm flipH="1">
            <a:off x="8212849" y="3429000"/>
            <a:ext cx="8765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917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B99E09-3BAF-0D87-F9F1-C148022EC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45CD247-8B43-F56B-1580-3BE4F5B6EC22}"/>
              </a:ext>
            </a:extLst>
          </p:cNvPr>
          <p:cNvSpPr/>
          <p:nvPr/>
        </p:nvSpPr>
        <p:spPr>
          <a:xfrm>
            <a:off x="365530" y="241697"/>
            <a:ext cx="11630025" cy="6374606"/>
          </a:xfrm>
          <a:prstGeom prst="roundRect">
            <a:avLst>
              <a:gd name="adj" fmla="val 2596"/>
            </a:avLst>
          </a:prstGeom>
          <a:solidFill>
            <a:srgbClr val="0943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89300E-7A62-5087-F10A-1E3196C4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8" y="412299"/>
            <a:ext cx="707732" cy="692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FE1088-8557-18DB-E2C0-29B4B00FD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1" y="412299"/>
            <a:ext cx="904469" cy="9044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03510B-CF89-ADDE-935F-B5B3FB03EBAF}"/>
              </a:ext>
            </a:extLst>
          </p:cNvPr>
          <p:cNvSpPr/>
          <p:nvPr/>
        </p:nvSpPr>
        <p:spPr>
          <a:xfrm>
            <a:off x="1269998" y="678083"/>
            <a:ext cx="657999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000" b="1" dirty="0">
                <a:ln/>
                <a:solidFill>
                  <a:schemeClr val="bg1">
                    <a:lumMod val="85000"/>
                  </a:schemeClr>
                </a:solidFill>
              </a:rPr>
              <a:t>AtliQ Mart Supply Chain Dashboard</a:t>
            </a:r>
            <a:r>
              <a:rPr lang="en-US" sz="3000" b="1" cap="none" spc="0" dirty="0">
                <a:ln/>
                <a:solidFill>
                  <a:schemeClr val="bg1">
                    <a:lumMod val="85000"/>
                  </a:schemeClr>
                </a:solidFill>
                <a:effectLst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493FCF-7856-DDFD-A668-17EB42ACE98C}"/>
              </a:ext>
            </a:extLst>
          </p:cNvPr>
          <p:cNvSpPr txBox="1"/>
          <p:nvPr/>
        </p:nvSpPr>
        <p:spPr>
          <a:xfrm>
            <a:off x="4511090" y="2951946"/>
            <a:ext cx="33389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94375"/>
                </a:solidFill>
              </a:rPr>
              <a:t>SUPPLY CHAIN PROJECT </a:t>
            </a:r>
            <a:endParaRPr lang="en-IN" sz="2500" b="1" dirty="0">
              <a:solidFill>
                <a:srgbClr val="09437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E7A41D-A77B-3093-3583-0B1F43214527}"/>
              </a:ext>
            </a:extLst>
          </p:cNvPr>
          <p:cNvSpPr txBox="1"/>
          <p:nvPr/>
        </p:nvSpPr>
        <p:spPr>
          <a:xfrm>
            <a:off x="1269996" y="1132102"/>
            <a:ext cx="823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Power BI Service : Views 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DA547-B45C-414D-77C7-672C352EAD3D}"/>
              </a:ext>
            </a:extLst>
          </p:cNvPr>
          <p:cNvSpPr txBox="1"/>
          <p:nvPr/>
        </p:nvSpPr>
        <p:spPr>
          <a:xfrm>
            <a:off x="1269996" y="1672692"/>
            <a:ext cx="8237798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Orders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Service Level Analysis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Metric Performance Over Time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Order Lines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Line Lead Time Analysis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Products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394449-CF9E-CA02-0019-37C6FB8DC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8" y="4258466"/>
            <a:ext cx="3395926" cy="2116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4EF32-5C5F-A1E1-EDBD-FDA7DB22E2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783" y="3429000"/>
            <a:ext cx="3440957" cy="2945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ADEE62-5B60-859A-6393-C85FAA258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447" y="2624229"/>
            <a:ext cx="4146294" cy="375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4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C376A4-25CE-849C-C62D-6DEDB5740C11}"/>
              </a:ext>
            </a:extLst>
          </p:cNvPr>
          <p:cNvSpPr/>
          <p:nvPr/>
        </p:nvSpPr>
        <p:spPr>
          <a:xfrm>
            <a:off x="280987" y="285750"/>
            <a:ext cx="11630025" cy="6374606"/>
          </a:xfrm>
          <a:prstGeom prst="roundRect">
            <a:avLst>
              <a:gd name="adj" fmla="val 2596"/>
            </a:avLst>
          </a:prstGeom>
          <a:solidFill>
            <a:srgbClr val="2780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9D2A3E-5E0D-B2C4-A612-F89DA84819BC}"/>
              </a:ext>
            </a:extLst>
          </p:cNvPr>
          <p:cNvSpPr/>
          <p:nvPr/>
        </p:nvSpPr>
        <p:spPr>
          <a:xfrm>
            <a:off x="509585" y="483394"/>
            <a:ext cx="4548189" cy="5993606"/>
          </a:xfrm>
          <a:prstGeom prst="roundRect">
            <a:avLst>
              <a:gd name="adj" fmla="val 6630"/>
            </a:avLst>
          </a:prstGeom>
          <a:solidFill>
            <a:srgbClr val="0943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A1B7F-44B6-27CD-B693-376376AD7CFB}"/>
              </a:ext>
            </a:extLst>
          </p:cNvPr>
          <p:cNvSpPr txBox="1"/>
          <p:nvPr/>
        </p:nvSpPr>
        <p:spPr>
          <a:xfrm>
            <a:off x="1312063" y="761350"/>
            <a:ext cx="29432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ORDERS</a:t>
            </a:r>
            <a:endParaRPr lang="en-IN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E3EAE-F200-B07C-56B9-D75450FD7786}"/>
              </a:ext>
            </a:extLst>
          </p:cNvPr>
          <p:cNvSpPr txBox="1"/>
          <p:nvPr/>
        </p:nvSpPr>
        <p:spPr>
          <a:xfrm>
            <a:off x="831054" y="1421760"/>
            <a:ext cx="2943225" cy="248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b="1" dirty="0">
                <a:solidFill>
                  <a:schemeClr val="bg1"/>
                </a:solidFill>
              </a:rPr>
              <a:t>Key Metrics Observed: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bg1"/>
                </a:solidFill>
              </a:rPr>
              <a:t>Total Orders</a:t>
            </a:r>
            <a:r>
              <a:rPr lang="en-IN" sz="1500" dirty="0">
                <a:solidFill>
                  <a:schemeClr val="bg1"/>
                </a:solidFill>
              </a:rPr>
              <a:t>: 31.73K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bg1"/>
                </a:solidFill>
              </a:rPr>
              <a:t>On-Time Orders</a:t>
            </a:r>
            <a:r>
              <a:rPr lang="en-IN" sz="1500" dirty="0">
                <a:solidFill>
                  <a:schemeClr val="bg1"/>
                </a:solidFill>
              </a:rPr>
              <a:t>: 18.73K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bg1"/>
                </a:solidFill>
              </a:rPr>
              <a:t>In-Full Orders</a:t>
            </a:r>
            <a:r>
              <a:rPr lang="en-IN" sz="1500" dirty="0">
                <a:solidFill>
                  <a:schemeClr val="bg1"/>
                </a:solidFill>
              </a:rPr>
              <a:t>: 16.75K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bg1"/>
                </a:solidFill>
              </a:rPr>
              <a:t>On-Time In-Full Orders (OTIF)</a:t>
            </a:r>
            <a:r>
              <a:rPr lang="en-IN" sz="1500" dirty="0">
                <a:solidFill>
                  <a:schemeClr val="bg1"/>
                </a:solidFill>
              </a:rPr>
              <a:t>: 9208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5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8B368CE-BB3D-FE00-20F4-A4343849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83977"/>
              </p:ext>
            </p:extLst>
          </p:nvPr>
        </p:nvGraphicFramePr>
        <p:xfrm>
          <a:off x="633404" y="3819653"/>
          <a:ext cx="4300545" cy="1780552"/>
        </p:xfrm>
        <a:graphic>
          <a:graphicData uri="http://schemas.openxmlformats.org/drawingml/2006/table">
            <a:tbl>
              <a:tblPr/>
              <a:tblGrid>
                <a:gridCol w="1414470">
                  <a:extLst>
                    <a:ext uri="{9D8B030D-6E8A-4147-A177-3AD203B41FA5}">
                      <a16:colId xmlns:a16="http://schemas.microsoft.com/office/drawing/2014/main" val="1882742739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418551955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09153188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185992185"/>
                    </a:ext>
                  </a:extLst>
                </a:gridCol>
              </a:tblGrid>
              <a:tr h="445138"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Metric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Deviation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663358"/>
                  </a:ext>
                </a:extLst>
              </a:tr>
              <a:tr h="445138">
                <a:tc>
                  <a:txBody>
                    <a:bodyPr/>
                    <a:lstStyle/>
                    <a:p>
                      <a:pPr algn="l"/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OT % (On Time)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59.03%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86.09%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▼ -31.43%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300678"/>
                  </a:ext>
                </a:extLst>
              </a:tr>
              <a:tr h="445138">
                <a:tc>
                  <a:txBody>
                    <a:bodyPr/>
                    <a:lstStyle/>
                    <a:p>
                      <a:pPr algn="l"/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IF % (In Full)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52.78%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76.51%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▼ -31.02%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437046"/>
                  </a:ext>
                </a:extLst>
              </a:tr>
              <a:tr h="445138">
                <a:tc>
                  <a:txBody>
                    <a:bodyPr/>
                    <a:lstStyle/>
                    <a:p>
                      <a:pPr algn="l"/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OTIF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29.02%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65.91%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▼ -55.97%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247707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06BF0A4-0B1A-4023-9B3C-9A9526D74ABA}"/>
              </a:ext>
            </a:extLst>
          </p:cNvPr>
          <p:cNvSpPr txBox="1"/>
          <p:nvPr/>
        </p:nvSpPr>
        <p:spPr>
          <a:xfrm>
            <a:off x="5286372" y="590457"/>
            <a:ext cx="6096000" cy="1926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/>
              <a:t>Store-Wise Performance (Top % of Total Orders)</a:t>
            </a:r>
          </a:p>
          <a:p>
            <a:pPr>
              <a:lnSpc>
                <a:spcPct val="150000"/>
              </a:lnSpc>
            </a:pPr>
            <a:endParaRPr lang="en-IN" sz="5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bg1"/>
                </a:solidFill>
              </a:rPr>
              <a:t>Lotus Mart (11.2%)</a:t>
            </a:r>
            <a:r>
              <a:rPr lang="en-IN" sz="1500" dirty="0">
                <a:solidFill>
                  <a:schemeClr val="bg1"/>
                </a:solidFill>
              </a:rPr>
              <a:t> and </a:t>
            </a:r>
            <a:r>
              <a:rPr lang="en-IN" sz="1500" b="1" dirty="0">
                <a:solidFill>
                  <a:schemeClr val="bg1"/>
                </a:solidFill>
              </a:rPr>
              <a:t>Acclaim Stores (11.1%)</a:t>
            </a:r>
            <a:r>
              <a:rPr lang="en-IN" sz="1500" dirty="0">
                <a:solidFill>
                  <a:schemeClr val="bg1"/>
                </a:solidFill>
              </a:rPr>
              <a:t> contribute the most to order volume.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Long tail of stores contributes under 8% each; potential for demand consolidation or store prioritization.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BAF834-508C-875E-7153-B582EA09CE0E}"/>
              </a:ext>
            </a:extLst>
          </p:cNvPr>
          <p:cNvSpPr txBox="1"/>
          <p:nvPr/>
        </p:nvSpPr>
        <p:spPr>
          <a:xfrm>
            <a:off x="5286372" y="2683878"/>
            <a:ext cx="6096000" cy="3888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/>
              <a:t>City Level Breakdown (Ahmedabad, Surat, Vadodara)</a:t>
            </a:r>
          </a:p>
          <a:p>
            <a:pPr>
              <a:lnSpc>
                <a:spcPct val="150000"/>
              </a:lnSpc>
            </a:pPr>
            <a:endParaRPr lang="en-IN" sz="500" b="1" dirty="0"/>
          </a:p>
          <a:p>
            <a:pPr>
              <a:lnSpc>
                <a:spcPct val="150000"/>
              </a:lnSpc>
            </a:pPr>
            <a:r>
              <a:rPr lang="en-IN" sz="1500" b="1" dirty="0"/>
              <a:t>OT %: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Surat performs best (61.21%)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Vadodara lowest (57.98%)</a:t>
            </a:r>
          </a:p>
          <a:p>
            <a:pPr>
              <a:lnSpc>
                <a:spcPct val="150000"/>
              </a:lnSpc>
            </a:pPr>
            <a:endParaRPr lang="en-IN" sz="500" dirty="0"/>
          </a:p>
          <a:p>
            <a:pPr>
              <a:lnSpc>
                <a:spcPct val="150000"/>
              </a:lnSpc>
            </a:pPr>
            <a:r>
              <a:rPr lang="en-IN" sz="1500" b="1" dirty="0"/>
              <a:t>IF %: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Ahmedabad highest (54.20%)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Vadodara lowest (51.56%)</a:t>
            </a:r>
          </a:p>
          <a:p>
            <a:pPr>
              <a:lnSpc>
                <a:spcPct val="150000"/>
              </a:lnSpc>
            </a:pPr>
            <a:endParaRPr lang="en-IN" sz="500" dirty="0"/>
          </a:p>
          <a:p>
            <a:pPr>
              <a:lnSpc>
                <a:spcPct val="150000"/>
              </a:lnSpc>
            </a:pPr>
            <a:r>
              <a:rPr lang="en-IN" sz="1500" b="1" dirty="0"/>
              <a:t>OTIF %: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Surat highest (30.07%)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Vadodara lowest (27.78%)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960FB1-9B1E-ACF0-5593-471697F9C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5" y="590457"/>
            <a:ext cx="487497" cy="4770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3C1B48-FE89-5DC2-F50E-DDEAD3BBA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53" y="5734046"/>
            <a:ext cx="678659" cy="6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71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BB4012-2DB3-6B98-42DF-E87865387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CA84B4-B261-774B-C9D8-07529D3657B5}"/>
              </a:ext>
            </a:extLst>
          </p:cNvPr>
          <p:cNvSpPr/>
          <p:nvPr/>
        </p:nvSpPr>
        <p:spPr>
          <a:xfrm>
            <a:off x="280987" y="285750"/>
            <a:ext cx="11630025" cy="6374606"/>
          </a:xfrm>
          <a:prstGeom prst="roundRect">
            <a:avLst>
              <a:gd name="adj" fmla="val 2596"/>
            </a:avLst>
          </a:prstGeom>
          <a:solidFill>
            <a:srgbClr val="4FB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1F8FFA-DDA8-2F0C-47AF-DB322FF7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240" y="696316"/>
            <a:ext cx="487497" cy="4770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559F71-B146-2166-08BF-A95370ACC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02" y="5723930"/>
            <a:ext cx="678659" cy="67865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1F9578-F2E3-7B28-431B-753653DF51A5}"/>
              </a:ext>
            </a:extLst>
          </p:cNvPr>
          <p:cNvGrpSpPr/>
          <p:nvPr/>
        </p:nvGrpSpPr>
        <p:grpSpPr>
          <a:xfrm>
            <a:off x="509585" y="483394"/>
            <a:ext cx="5684738" cy="5993606"/>
            <a:chOff x="509585" y="483394"/>
            <a:chExt cx="5684738" cy="599360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0307561-EF2C-55CC-4D59-FBB8AE77D758}"/>
                </a:ext>
              </a:extLst>
            </p:cNvPr>
            <p:cNvSpPr/>
            <p:nvPr/>
          </p:nvSpPr>
          <p:spPr>
            <a:xfrm>
              <a:off x="509585" y="483394"/>
              <a:ext cx="5684738" cy="5993606"/>
            </a:xfrm>
            <a:prstGeom prst="roundRect">
              <a:avLst>
                <a:gd name="adj" fmla="val 6630"/>
              </a:avLst>
            </a:prstGeom>
            <a:solidFill>
              <a:srgbClr val="2780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4E1D9D-20AF-9163-5FDB-A966D2C0A57E}"/>
                </a:ext>
              </a:extLst>
            </p:cNvPr>
            <p:cNvSpPr txBox="1"/>
            <p:nvPr/>
          </p:nvSpPr>
          <p:spPr>
            <a:xfrm>
              <a:off x="754977" y="696316"/>
              <a:ext cx="5193953" cy="56657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b="1" dirty="0">
                  <a:solidFill>
                    <a:schemeClr val="bg1"/>
                  </a:solidFill>
                </a:rPr>
                <a:t>Insight Summary </a:t>
              </a:r>
            </a:p>
            <a:p>
              <a:pPr>
                <a:lnSpc>
                  <a:spcPct val="150000"/>
                </a:lnSpc>
              </a:pPr>
              <a:endParaRPr lang="en-IN" sz="500" b="1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IN" sz="1500" b="1" dirty="0"/>
                <a:t>1. OTIF Performance Is Critically Low (29.02%)</a:t>
              </a:r>
              <a:endParaRPr lang="en-IN" sz="500" b="1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500" dirty="0">
                  <a:solidFill>
                    <a:schemeClr val="bg1"/>
                  </a:solidFill>
                </a:rPr>
                <a:t>Falling far short of the 65.91% target.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500" dirty="0">
                  <a:solidFill>
                    <a:schemeClr val="bg1"/>
                  </a:solidFill>
                </a:rPr>
                <a:t>Root cause likely due to breakdowns in either </a:t>
              </a:r>
              <a:r>
                <a:rPr lang="en-IN" sz="1500" b="1" dirty="0">
                  <a:solidFill>
                    <a:schemeClr val="bg1"/>
                  </a:solidFill>
                </a:rPr>
                <a:t>timely dispatch</a:t>
              </a:r>
              <a:r>
                <a:rPr lang="en-IN" sz="1500" dirty="0">
                  <a:solidFill>
                    <a:schemeClr val="bg1"/>
                  </a:solidFill>
                </a:rPr>
                <a:t> or </a:t>
              </a:r>
              <a:r>
                <a:rPr lang="en-IN" sz="1500" b="1" dirty="0">
                  <a:solidFill>
                    <a:schemeClr val="bg1"/>
                  </a:solidFill>
                </a:rPr>
                <a:t>stock fulfilment</a:t>
              </a:r>
              <a:r>
                <a:rPr lang="en-IN" sz="1500" dirty="0">
                  <a:solidFill>
                    <a:schemeClr val="bg1"/>
                  </a:solidFill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500" dirty="0">
                  <a:solidFill>
                    <a:schemeClr val="bg1"/>
                  </a:solidFill>
                </a:rPr>
                <a:t>Both OT% and IF% are significantly under target, contributing to this.</a:t>
              </a:r>
            </a:p>
            <a:p>
              <a:pPr>
                <a:lnSpc>
                  <a:spcPct val="150000"/>
                </a:lnSpc>
              </a:pPr>
              <a:endParaRPr lang="en-IN" sz="500" dirty="0"/>
            </a:p>
            <a:p>
              <a:pPr>
                <a:lnSpc>
                  <a:spcPct val="150000"/>
                </a:lnSpc>
              </a:pPr>
              <a:r>
                <a:rPr lang="en-IN" sz="1500" b="1" dirty="0"/>
                <a:t>2. Supply Chain Efficiency Varies Across Cities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500" dirty="0">
                  <a:solidFill>
                    <a:schemeClr val="bg1"/>
                  </a:solidFill>
                </a:rPr>
                <a:t>Surat consistently outperforms in all KPIs.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500" dirty="0">
                  <a:solidFill>
                    <a:schemeClr val="bg1"/>
                  </a:solidFill>
                </a:rPr>
                <a:t>Vadodara lags behind in every metric an immediate area of concern.</a:t>
              </a:r>
            </a:p>
            <a:p>
              <a:pPr>
                <a:lnSpc>
                  <a:spcPct val="150000"/>
                </a:lnSpc>
              </a:pPr>
              <a:endParaRPr lang="en-IN" sz="500" dirty="0"/>
            </a:p>
            <a:p>
              <a:pPr>
                <a:lnSpc>
                  <a:spcPct val="150000"/>
                </a:lnSpc>
              </a:pPr>
              <a:r>
                <a:rPr lang="en-IN" sz="1500" b="1" dirty="0"/>
                <a:t>3. High Order Volume Stores May Be Driving Failures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500" dirty="0">
                  <a:solidFill>
                    <a:schemeClr val="bg1"/>
                  </a:solidFill>
                </a:rPr>
                <a:t>Lotus Mart &amp; Acclaim Stores contribute ~22% of total orders.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500" dirty="0">
                  <a:solidFill>
                    <a:schemeClr val="bg1"/>
                  </a:solidFill>
                </a:rPr>
                <a:t>If performance here is below par, it drags the entire OTIF score down.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4B9719B-25F7-43A6-2B7B-C73DC301D308}"/>
              </a:ext>
            </a:extLst>
          </p:cNvPr>
          <p:cNvSpPr txBox="1"/>
          <p:nvPr/>
        </p:nvSpPr>
        <p:spPr>
          <a:xfrm>
            <a:off x="6422921" y="430471"/>
            <a:ext cx="5224618" cy="6117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/>
              <a:t>Recommendations</a:t>
            </a:r>
          </a:p>
          <a:p>
            <a:pPr>
              <a:lnSpc>
                <a:spcPct val="150000"/>
              </a:lnSpc>
            </a:pPr>
            <a:endParaRPr lang="en-IN" sz="500" b="1" dirty="0"/>
          </a:p>
          <a:p>
            <a:pPr>
              <a:lnSpc>
                <a:spcPct val="150000"/>
              </a:lnSpc>
            </a:pPr>
            <a:r>
              <a:rPr lang="en-IN" sz="1500" b="1" dirty="0"/>
              <a:t>1. Deep Dive Into Top Volume Stores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Audit Lotus Mart &amp; Acclaim Stores' order processing timelines.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Prioritize performance reviews in these outlets.</a:t>
            </a:r>
          </a:p>
          <a:p>
            <a:pPr>
              <a:lnSpc>
                <a:spcPct val="150000"/>
              </a:lnSpc>
            </a:pPr>
            <a:endParaRPr lang="en-IN" sz="500" dirty="0"/>
          </a:p>
          <a:p>
            <a:pPr>
              <a:lnSpc>
                <a:spcPct val="150000"/>
              </a:lnSpc>
            </a:pPr>
            <a:r>
              <a:rPr lang="en-IN" sz="1500" b="1" dirty="0"/>
              <a:t>2. Launch Targeted OTIF Improvement Program in Vadodara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Investigate vendor, warehouse, and delivery Service Level Agreement (Service Provide and Customer) in this city.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Possibly restructure routes or buffer inventory.</a:t>
            </a:r>
          </a:p>
          <a:p>
            <a:pPr>
              <a:lnSpc>
                <a:spcPct val="150000"/>
              </a:lnSpc>
            </a:pPr>
            <a:endParaRPr lang="en-IN" sz="500" dirty="0"/>
          </a:p>
          <a:p>
            <a:pPr>
              <a:lnSpc>
                <a:spcPct val="150000"/>
              </a:lnSpc>
            </a:pPr>
            <a:r>
              <a:rPr lang="en-IN" sz="1500" b="1" dirty="0"/>
              <a:t>3. Establish City-Level Weekly Monitoring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Create mini dashboards per city → drill into </a:t>
            </a:r>
            <a:r>
              <a:rPr lang="en-IN" sz="1500" b="1" dirty="0">
                <a:solidFill>
                  <a:schemeClr val="bg1"/>
                </a:solidFill>
              </a:rPr>
              <a:t>delay causes</a:t>
            </a:r>
            <a:r>
              <a:rPr lang="en-IN" sz="1500" dirty="0">
                <a:solidFill>
                  <a:schemeClr val="bg1"/>
                </a:solidFill>
              </a:rPr>
              <a:t> (e.g., dispatch delay, stockout, transit).</a:t>
            </a:r>
          </a:p>
          <a:p>
            <a:pPr>
              <a:lnSpc>
                <a:spcPct val="150000"/>
              </a:lnSpc>
            </a:pPr>
            <a:endParaRPr lang="en-IN" sz="500" dirty="0"/>
          </a:p>
          <a:p>
            <a:pPr>
              <a:lnSpc>
                <a:spcPct val="150000"/>
              </a:lnSpc>
            </a:pPr>
            <a:r>
              <a:rPr lang="en-IN" sz="1500" b="1" dirty="0"/>
              <a:t>4. Focus on Root-Cause Segmentation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Break down OT and IF issues by: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Product category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Vendor/supplier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Logistics partner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1CB1D2-8157-AC87-0790-01AB0CFCB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23" y="654752"/>
            <a:ext cx="487497" cy="477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D8600-74AE-84FF-800B-3607F26E7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41" y="5798341"/>
            <a:ext cx="678659" cy="6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21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E60094-6688-F2FC-1C90-4C77DDB9E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634A9D-C066-7200-21C7-D598D49FCC35}"/>
              </a:ext>
            </a:extLst>
          </p:cNvPr>
          <p:cNvSpPr/>
          <p:nvPr/>
        </p:nvSpPr>
        <p:spPr>
          <a:xfrm>
            <a:off x="280987" y="285750"/>
            <a:ext cx="11630025" cy="6374606"/>
          </a:xfrm>
          <a:prstGeom prst="roundRect">
            <a:avLst>
              <a:gd name="adj" fmla="val 259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4F60DE-496A-6B03-D619-301810D3C8D8}"/>
              </a:ext>
            </a:extLst>
          </p:cNvPr>
          <p:cNvSpPr/>
          <p:nvPr/>
        </p:nvSpPr>
        <p:spPr>
          <a:xfrm>
            <a:off x="509584" y="476250"/>
            <a:ext cx="4947318" cy="5993606"/>
          </a:xfrm>
          <a:prstGeom prst="roundRect">
            <a:avLst>
              <a:gd name="adj" fmla="val 6630"/>
            </a:avLst>
          </a:prstGeom>
          <a:solidFill>
            <a:srgbClr val="0943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2B123E-DD65-6B30-4260-4267D5347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264" y="402152"/>
            <a:ext cx="487497" cy="4770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01F868-DBA4-CFB1-BEAD-BE2882680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33" y="5734046"/>
            <a:ext cx="678659" cy="67865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0295CB8-F77F-42AF-2598-730085304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477943"/>
              </p:ext>
            </p:extLst>
          </p:nvPr>
        </p:nvGraphicFramePr>
        <p:xfrm>
          <a:off x="821649" y="1399756"/>
          <a:ext cx="4323189" cy="1600200"/>
        </p:xfrm>
        <a:graphic>
          <a:graphicData uri="http://schemas.openxmlformats.org/drawingml/2006/table">
            <a:tbl>
              <a:tblPr/>
              <a:tblGrid>
                <a:gridCol w="1372025">
                  <a:extLst>
                    <a:ext uri="{9D8B030D-6E8A-4147-A177-3AD203B41FA5}">
                      <a16:colId xmlns:a16="http://schemas.microsoft.com/office/drawing/2014/main" val="1917163695"/>
                    </a:ext>
                  </a:extLst>
                </a:gridCol>
                <a:gridCol w="985520">
                  <a:extLst>
                    <a:ext uri="{9D8B030D-6E8A-4147-A177-3AD203B41FA5}">
                      <a16:colId xmlns:a16="http://schemas.microsoft.com/office/drawing/2014/main" val="2324134538"/>
                    </a:ext>
                  </a:extLst>
                </a:gridCol>
                <a:gridCol w="985520">
                  <a:extLst>
                    <a:ext uri="{9D8B030D-6E8A-4147-A177-3AD203B41FA5}">
                      <a16:colId xmlns:a16="http://schemas.microsoft.com/office/drawing/2014/main" val="1409675123"/>
                    </a:ext>
                  </a:extLst>
                </a:gridCol>
                <a:gridCol w="980124">
                  <a:extLst>
                    <a:ext uri="{9D8B030D-6E8A-4147-A177-3AD203B41FA5}">
                      <a16:colId xmlns:a16="http://schemas.microsoft.com/office/drawing/2014/main" val="23188889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15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Store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OTIF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b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OT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b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IF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793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15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Propel Mart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40.92%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73.64%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59.74%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834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15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Atlas Stores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39.55%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b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71.81%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b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59.78%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399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1500" b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Chiptec Stores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38.73%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71.62%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b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60.35%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387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15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Logic Stores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b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38.78%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b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70.82%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60.14%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26565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D0EA2540-32BB-4216-9A8F-873E7FC87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009" y="640679"/>
            <a:ext cx="461626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Service Level Analysis :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Observations &amp; Insights: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5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Top Performing Stores (Above Average in All Metrics)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B67B1-1BEE-9356-85B0-4E567C43EFC4}"/>
              </a:ext>
            </a:extLst>
          </p:cNvPr>
          <p:cNvSpPr txBox="1"/>
          <p:nvPr/>
        </p:nvSpPr>
        <p:spPr>
          <a:xfrm>
            <a:off x="619009" y="3085981"/>
            <a:ext cx="4738483" cy="61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b="1" dirty="0">
                <a:solidFill>
                  <a:schemeClr val="bg1"/>
                </a:solidFill>
              </a:rPr>
              <a:t>Insight</a:t>
            </a:r>
            <a:r>
              <a:rPr lang="en-IN" sz="1200" dirty="0">
                <a:solidFill>
                  <a:schemeClr val="bg1"/>
                </a:solidFill>
              </a:rPr>
              <a:t>: These stores are performing closest to the </a:t>
            </a:r>
            <a:r>
              <a:rPr lang="en-IN" sz="1200" b="1" dirty="0">
                <a:solidFill>
                  <a:schemeClr val="bg1"/>
                </a:solidFill>
              </a:rPr>
              <a:t>OTIF target</a:t>
            </a:r>
            <a:r>
              <a:rPr lang="en-IN" sz="1200" dirty="0">
                <a:solidFill>
                  <a:schemeClr val="bg1"/>
                </a:solidFill>
              </a:rPr>
              <a:t> (65.91%) and are </a:t>
            </a:r>
            <a:r>
              <a:rPr lang="en-IN" sz="1200" b="1" dirty="0">
                <a:solidFill>
                  <a:schemeClr val="bg1"/>
                </a:solidFill>
              </a:rPr>
              <a:t>ideal benchmarks</a:t>
            </a:r>
            <a:r>
              <a:rPr lang="en-IN" sz="1200" dirty="0">
                <a:solidFill>
                  <a:schemeClr val="bg1"/>
                </a:solidFill>
              </a:rPr>
              <a:t> for others.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88DC570-96C8-1DA7-0812-0F679D049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900791"/>
              </p:ext>
            </p:extLst>
          </p:nvPr>
        </p:nvGraphicFramePr>
        <p:xfrm>
          <a:off x="821650" y="4138059"/>
          <a:ext cx="4323188" cy="1508760"/>
        </p:xfrm>
        <a:graphic>
          <a:graphicData uri="http://schemas.openxmlformats.org/drawingml/2006/table">
            <a:tbl>
              <a:tblPr/>
              <a:tblGrid>
                <a:gridCol w="1080797">
                  <a:extLst>
                    <a:ext uri="{9D8B030D-6E8A-4147-A177-3AD203B41FA5}">
                      <a16:colId xmlns:a16="http://schemas.microsoft.com/office/drawing/2014/main" val="961206074"/>
                    </a:ext>
                  </a:extLst>
                </a:gridCol>
                <a:gridCol w="1080797">
                  <a:extLst>
                    <a:ext uri="{9D8B030D-6E8A-4147-A177-3AD203B41FA5}">
                      <a16:colId xmlns:a16="http://schemas.microsoft.com/office/drawing/2014/main" val="1406095045"/>
                    </a:ext>
                  </a:extLst>
                </a:gridCol>
                <a:gridCol w="1080797">
                  <a:extLst>
                    <a:ext uri="{9D8B030D-6E8A-4147-A177-3AD203B41FA5}">
                      <a16:colId xmlns:a16="http://schemas.microsoft.com/office/drawing/2014/main" val="2615349870"/>
                    </a:ext>
                  </a:extLst>
                </a:gridCol>
                <a:gridCol w="1080797">
                  <a:extLst>
                    <a:ext uri="{9D8B030D-6E8A-4147-A177-3AD203B41FA5}">
                      <a16:colId xmlns:a16="http://schemas.microsoft.com/office/drawing/2014/main" val="15160597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1500" b="1" dirty="0">
                          <a:solidFill>
                            <a:schemeClr val="bg1"/>
                          </a:solidFill>
                        </a:rPr>
                        <a:t>Store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b="1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OTIF</a:t>
                      </a:r>
                      <a:r>
                        <a:rPr lang="en-IN" sz="1500" b="1" dirty="0">
                          <a:solidFill>
                            <a:schemeClr val="bg1"/>
                          </a:solidFill>
                        </a:rPr>
                        <a:t>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b="1" dirty="0">
                          <a:solidFill>
                            <a:schemeClr val="bg1"/>
                          </a:solidFill>
                        </a:rPr>
                        <a:t>OT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b="1" dirty="0">
                          <a:solidFill>
                            <a:schemeClr val="bg1"/>
                          </a:solidFill>
                        </a:rPr>
                        <a:t>IF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651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1500" b="1">
                          <a:solidFill>
                            <a:schemeClr val="bg1"/>
                          </a:solidFill>
                        </a:rPr>
                        <a:t>Coolblue</a:t>
                      </a:r>
                      <a:endParaRPr lang="en-IN" sz="15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13.75%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29.13%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44.73%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910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1500" b="1" dirty="0">
                          <a:solidFill>
                            <a:schemeClr val="bg1"/>
                          </a:solidFill>
                        </a:rPr>
                        <a:t>Lotus Mart</a:t>
                      </a:r>
                      <a:endParaRPr lang="en-IN" sz="1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16.34%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28.11%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53.35%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141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1500" b="1" dirty="0">
                          <a:solidFill>
                            <a:schemeClr val="bg1"/>
                          </a:solidFill>
                        </a:rPr>
                        <a:t>Acclaimed Stores</a:t>
                      </a:r>
                      <a:endParaRPr lang="en-IN" sz="1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15.47%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29.43%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52.36%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274420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CECC3E9D-FE03-56DA-6F30-0AE3ED1C1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009" y="3759304"/>
            <a:ext cx="280224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Low Performers: Major OTIF Risk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81E8AC-9FE0-44F7-25BD-CD781DEE4D78}"/>
              </a:ext>
            </a:extLst>
          </p:cNvPr>
          <p:cNvSpPr txBox="1"/>
          <p:nvPr/>
        </p:nvSpPr>
        <p:spPr>
          <a:xfrm>
            <a:off x="619009" y="5689715"/>
            <a:ext cx="4250986" cy="61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b="1" dirty="0">
                <a:solidFill>
                  <a:schemeClr val="bg1"/>
                </a:solidFill>
              </a:rPr>
              <a:t>Insight</a:t>
            </a:r>
            <a:r>
              <a:rPr lang="en-IN" sz="1200" dirty="0">
                <a:solidFill>
                  <a:schemeClr val="bg1"/>
                </a:solidFill>
              </a:rPr>
              <a:t>: These stores are severely underperforming in </a:t>
            </a:r>
            <a:r>
              <a:rPr lang="en-IN" sz="1200" b="1" dirty="0">
                <a:solidFill>
                  <a:schemeClr val="bg1"/>
                </a:solidFill>
              </a:rPr>
              <a:t>both OT and IF</a:t>
            </a:r>
            <a:r>
              <a:rPr lang="en-IN" sz="1200" dirty="0">
                <a:solidFill>
                  <a:schemeClr val="bg1"/>
                </a:solidFill>
              </a:rPr>
              <a:t>, pulling down the average OTIF across the business.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53B898-2D6C-4CD3-6B6A-E852C82F0E24}"/>
              </a:ext>
            </a:extLst>
          </p:cNvPr>
          <p:cNvSpPr txBox="1"/>
          <p:nvPr/>
        </p:nvSpPr>
        <p:spPr>
          <a:xfrm>
            <a:off x="5566327" y="476250"/>
            <a:ext cx="6229434" cy="2157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/>
              <a:t>Unbalanced Stores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/>
              <a:t>Elite Mart</a:t>
            </a:r>
            <a:r>
              <a:rPr lang="en-IN" sz="1500" dirty="0"/>
              <a:t>: Good OT (72.45%) but very low IF (37.94%) → frequent stockouts or packaging issues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/>
              <a:t>Vijay Stores</a:t>
            </a:r>
            <a:r>
              <a:rPr lang="en-IN" sz="1500" dirty="0"/>
              <a:t>: Very good OT (72.45%) but low IF (44.98%) → fulfilment reliability issue</a:t>
            </a:r>
          </a:p>
          <a:p>
            <a:pPr>
              <a:lnSpc>
                <a:spcPct val="150000"/>
              </a:lnSpc>
            </a:pPr>
            <a:r>
              <a:rPr lang="en-IN" sz="1500" b="1" dirty="0"/>
              <a:t>Insight</a:t>
            </a:r>
            <a:r>
              <a:rPr lang="en-IN" sz="1500" dirty="0"/>
              <a:t>: These require </a:t>
            </a:r>
            <a:r>
              <a:rPr lang="en-IN" sz="1500" b="1" dirty="0"/>
              <a:t>process-specific interventions</a:t>
            </a:r>
            <a:r>
              <a:rPr lang="en-IN" sz="1500" dirty="0"/>
              <a:t>, not general strategies.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5F733B-13C6-07B3-E50F-D427F0CD8CC1}"/>
              </a:ext>
            </a:extLst>
          </p:cNvPr>
          <p:cNvSpPr txBox="1"/>
          <p:nvPr/>
        </p:nvSpPr>
        <p:spPr>
          <a:xfrm>
            <a:off x="5635957" y="2904911"/>
            <a:ext cx="6096000" cy="1441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b="1" dirty="0"/>
              <a:t>1. Only 4-5 stores are close to OTIF target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/>
              <a:t>All others fall </a:t>
            </a:r>
            <a:r>
              <a:rPr lang="en-IN" sz="1500" b="1" dirty="0"/>
              <a:t>10%–50% below the target</a:t>
            </a:r>
            <a:r>
              <a:rPr lang="en-IN" sz="15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/>
              <a:t>Need to </a:t>
            </a:r>
            <a:r>
              <a:rPr lang="en-IN" sz="1500" b="1" dirty="0"/>
              <a:t>replicate processes</a:t>
            </a:r>
            <a:r>
              <a:rPr lang="en-IN" sz="1500" dirty="0"/>
              <a:t> from top performers like </a:t>
            </a:r>
            <a:r>
              <a:rPr lang="en-IN" sz="1500" b="1" dirty="0"/>
              <a:t>Propel Mart and Logic Stores</a:t>
            </a:r>
            <a:r>
              <a:rPr lang="en-IN" sz="15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EC2329-E211-540B-E70E-5E57415D7CED}"/>
              </a:ext>
            </a:extLst>
          </p:cNvPr>
          <p:cNvSpPr txBox="1"/>
          <p:nvPr/>
        </p:nvSpPr>
        <p:spPr>
          <a:xfrm>
            <a:off x="5635957" y="4551519"/>
            <a:ext cx="6096000" cy="1095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b="1" dirty="0"/>
              <a:t>2. Scatter Plot Shows Two Distinct Clusters: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/>
              <a:t>Top Right</a:t>
            </a:r>
            <a:r>
              <a:rPr lang="en-IN" sz="1500" dirty="0"/>
              <a:t> = Balanced OT &amp; IF (best practice zone)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/>
              <a:t>Bottom Left</a:t>
            </a:r>
            <a:r>
              <a:rPr lang="en-IN" sz="1500" dirty="0"/>
              <a:t> = Poor on both (needs urgent improvement)</a:t>
            </a:r>
          </a:p>
        </p:txBody>
      </p:sp>
    </p:spTree>
    <p:extLst>
      <p:ext uri="{BB962C8B-B14F-4D97-AF65-F5344CB8AC3E}">
        <p14:creationId xmlns:p14="http://schemas.microsoft.com/office/powerpoint/2010/main" val="208136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6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05BC0E-56B1-3EE9-E68D-6ED482B07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B4C8884-9598-E7A4-A98F-B3147641A9B3}"/>
              </a:ext>
            </a:extLst>
          </p:cNvPr>
          <p:cNvSpPr/>
          <p:nvPr/>
        </p:nvSpPr>
        <p:spPr>
          <a:xfrm>
            <a:off x="280987" y="295582"/>
            <a:ext cx="11630025" cy="6374606"/>
          </a:xfrm>
          <a:prstGeom prst="roundRect">
            <a:avLst>
              <a:gd name="adj" fmla="val 259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11810C-2EBF-3C9E-2ABC-8AED155F865E}"/>
              </a:ext>
            </a:extLst>
          </p:cNvPr>
          <p:cNvSpPr/>
          <p:nvPr/>
        </p:nvSpPr>
        <p:spPr>
          <a:xfrm>
            <a:off x="509584" y="476250"/>
            <a:ext cx="4947318" cy="5993606"/>
          </a:xfrm>
          <a:prstGeom prst="roundRect">
            <a:avLst>
              <a:gd name="adj" fmla="val 6630"/>
            </a:avLst>
          </a:prstGeom>
          <a:solidFill>
            <a:srgbClr val="0943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DBD511-F76F-9245-4369-A0C6DA166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5" y="578595"/>
            <a:ext cx="487497" cy="4770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4E6949-273D-6932-9F7E-3601DED93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33" y="5734046"/>
            <a:ext cx="678659" cy="678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A3C15E-5BEF-8C35-7608-89E89AC67E66}"/>
              </a:ext>
            </a:extLst>
          </p:cNvPr>
          <p:cNvSpPr txBox="1"/>
          <p:nvPr/>
        </p:nvSpPr>
        <p:spPr>
          <a:xfrm>
            <a:off x="792971" y="738014"/>
            <a:ext cx="356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Recommendations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46AD4-5EE5-99F9-40AD-B8E6E02626E0}"/>
              </a:ext>
            </a:extLst>
          </p:cNvPr>
          <p:cNvSpPr txBox="1"/>
          <p:nvPr/>
        </p:nvSpPr>
        <p:spPr>
          <a:xfrm>
            <a:off x="731520" y="1157994"/>
            <a:ext cx="4500880" cy="1441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b="1" dirty="0">
                <a:solidFill>
                  <a:schemeClr val="bg1"/>
                </a:solidFill>
              </a:rPr>
              <a:t>1. Benchmark from Top Performers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Create SOPs from Propel Mart/</a:t>
            </a:r>
            <a:r>
              <a:rPr lang="en-IN" sz="1500" dirty="0" err="1">
                <a:solidFill>
                  <a:schemeClr val="bg1"/>
                </a:solidFill>
              </a:rPr>
              <a:t>Chiptec</a:t>
            </a:r>
            <a:r>
              <a:rPr lang="en-IN" sz="1500" dirty="0">
                <a:solidFill>
                  <a:schemeClr val="bg1"/>
                </a:solidFill>
              </a:rPr>
              <a:t> processes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Understand how they manage inventory accuracy, dispatch coordination, and delivery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9C317F9-1F50-4006-CF1F-EC41F1C52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598446"/>
              </p:ext>
            </p:extLst>
          </p:nvPr>
        </p:nvGraphicFramePr>
        <p:xfrm>
          <a:off x="731520" y="3362583"/>
          <a:ext cx="4500880" cy="1965960"/>
        </p:xfrm>
        <a:graphic>
          <a:graphicData uri="http://schemas.openxmlformats.org/drawingml/2006/table">
            <a:tbl>
              <a:tblPr/>
              <a:tblGrid>
                <a:gridCol w="1818640">
                  <a:extLst>
                    <a:ext uri="{9D8B030D-6E8A-4147-A177-3AD203B41FA5}">
                      <a16:colId xmlns:a16="http://schemas.microsoft.com/office/drawing/2014/main" val="1184189714"/>
                    </a:ext>
                  </a:extLst>
                </a:gridCol>
                <a:gridCol w="2682240">
                  <a:extLst>
                    <a:ext uri="{9D8B030D-6E8A-4147-A177-3AD203B41FA5}">
                      <a16:colId xmlns:a16="http://schemas.microsoft.com/office/drawing/2014/main" val="22952817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Cluster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bg1"/>
                          </a:solidFill>
                        </a:rPr>
                        <a:t>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4471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High OT, Low IF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Improve fulfilment (add safety stock, review suppliers)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007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Low OT, High IF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Focus on logistics (reroute, delivery windows)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Low OT &amp; IF (e.g., </a:t>
                      </a:r>
                      <a:r>
                        <a:rPr lang="en-IN" sz="1500" dirty="0" err="1">
                          <a:solidFill>
                            <a:schemeClr val="bg1"/>
                          </a:solidFill>
                        </a:rPr>
                        <a:t>Coolblue</a:t>
                      </a:r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bg1"/>
                          </a:solidFill>
                        </a:rPr>
                        <a:t>End-to-end audit (supplier → warehouse → last mile)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952179"/>
                  </a:ext>
                </a:extLst>
              </a:tr>
            </a:tbl>
          </a:graphicData>
        </a:graphic>
      </p:graphicFrame>
      <p:sp>
        <p:nvSpPr>
          <p:cNvPr id="24" name="Rectangle 4">
            <a:extLst>
              <a:ext uri="{FF2B5EF4-FFF2-40B4-BE49-F238E27FC236}">
                <a16:creationId xmlns:a16="http://schemas.microsoft.com/office/drawing/2014/main" id="{65E74608-CF79-179A-B402-B1FF527BE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" y="2944168"/>
            <a:ext cx="257211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2. Segment Store Action Plans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FC9528-7A5C-1AC6-FD27-31452D6C1C69}"/>
              </a:ext>
            </a:extLst>
          </p:cNvPr>
          <p:cNvSpPr txBox="1"/>
          <p:nvPr/>
        </p:nvSpPr>
        <p:spPr>
          <a:xfrm>
            <a:off x="5635957" y="922680"/>
            <a:ext cx="6096000" cy="1095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b="1" dirty="0"/>
              <a:t>3. Review Elite Mart &amp; Vijay Stores for Fulfilment Weakness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/>
              <a:t>Despite good delivery timeliness, fulfilment is poor.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/>
              <a:t>This could point to </a:t>
            </a:r>
            <a:r>
              <a:rPr lang="en-IN" sz="1500" b="1" dirty="0"/>
              <a:t>system-level planning or warehouse stock issues</a:t>
            </a:r>
            <a:r>
              <a:rPr lang="en-IN" sz="1500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AF1A78-524A-ED96-3E47-B2C3C5AE5183}"/>
              </a:ext>
            </a:extLst>
          </p:cNvPr>
          <p:cNvSpPr txBox="1"/>
          <p:nvPr/>
        </p:nvSpPr>
        <p:spPr>
          <a:xfrm>
            <a:off x="5586416" y="2373434"/>
            <a:ext cx="6096000" cy="1926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/>
              <a:t>Possible</a:t>
            </a:r>
            <a:r>
              <a:rPr lang="en-IN" sz="1500" b="1" dirty="0"/>
              <a:t> Solutions:</a:t>
            </a:r>
          </a:p>
          <a:p>
            <a:pPr>
              <a:lnSpc>
                <a:spcPct val="150000"/>
              </a:lnSpc>
            </a:pPr>
            <a:endParaRPr lang="en-IN" sz="5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/>
              <a:t>Warehouse Replenishment Buffers</a:t>
            </a:r>
            <a:r>
              <a:rPr lang="en-IN" sz="1500" dirty="0"/>
              <a:t> for low IF stores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/>
              <a:t>Introduce </a:t>
            </a:r>
            <a:r>
              <a:rPr lang="en-IN" sz="1500" b="1" dirty="0"/>
              <a:t>SKU (Stock Keeping Unit)-level stock alerts</a:t>
            </a:r>
            <a:endParaRPr lang="en-IN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/>
              <a:t>Use </a:t>
            </a:r>
            <a:r>
              <a:rPr lang="en-IN" sz="1500" b="1" dirty="0"/>
              <a:t>AI-driven delivery routing</a:t>
            </a:r>
            <a:r>
              <a:rPr lang="en-IN" sz="1500" dirty="0"/>
              <a:t> for last-mile improvement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/>
              <a:t>Pilot </a:t>
            </a:r>
            <a:r>
              <a:rPr lang="en-IN" sz="1500" b="1" dirty="0"/>
              <a:t>incentive models</a:t>
            </a:r>
            <a:r>
              <a:rPr lang="en-IN" sz="1500" dirty="0"/>
              <a:t> for store managers based on OTIF improvement</a:t>
            </a:r>
          </a:p>
        </p:txBody>
      </p:sp>
    </p:spTree>
    <p:extLst>
      <p:ext uri="{BB962C8B-B14F-4D97-AF65-F5344CB8AC3E}">
        <p14:creationId xmlns:p14="http://schemas.microsoft.com/office/powerpoint/2010/main" val="2790685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2614</Words>
  <Application>Microsoft Office PowerPoint</Application>
  <PresentationFormat>Widescreen</PresentationFormat>
  <Paragraphs>438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Sachin Savkare</dc:creator>
  <cp:lastModifiedBy>Sachin Savkare</cp:lastModifiedBy>
  <cp:revision>37</cp:revision>
  <dcterms:created xsi:type="dcterms:W3CDTF">2025-06-18T14:30:05Z</dcterms:created>
  <dcterms:modified xsi:type="dcterms:W3CDTF">2025-06-19T12:45:22Z</dcterms:modified>
</cp:coreProperties>
</file>